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96"/>
  </p:notesMasterIdLst>
  <p:sldIdLst>
    <p:sldId id="256" r:id="rId2"/>
    <p:sldId id="341" r:id="rId3"/>
    <p:sldId id="343" r:id="rId4"/>
    <p:sldId id="338" r:id="rId5"/>
    <p:sldId id="2141411626" r:id="rId6"/>
    <p:sldId id="370" r:id="rId7"/>
    <p:sldId id="346" r:id="rId8"/>
    <p:sldId id="339" r:id="rId9"/>
    <p:sldId id="2141411801" r:id="rId10"/>
    <p:sldId id="2141411800" r:id="rId11"/>
    <p:sldId id="410" r:id="rId12"/>
    <p:sldId id="411" r:id="rId13"/>
    <p:sldId id="2141411636" r:id="rId14"/>
    <p:sldId id="884" r:id="rId15"/>
    <p:sldId id="894" r:id="rId16"/>
    <p:sldId id="2141411810" r:id="rId17"/>
    <p:sldId id="2141411637" r:id="rId18"/>
    <p:sldId id="2141411809" r:id="rId19"/>
    <p:sldId id="2141411642" r:id="rId20"/>
    <p:sldId id="2141411647" r:id="rId21"/>
    <p:sldId id="260" r:id="rId22"/>
    <p:sldId id="261" r:id="rId23"/>
    <p:sldId id="270" r:id="rId24"/>
    <p:sldId id="275" r:id="rId25"/>
    <p:sldId id="277" r:id="rId26"/>
    <p:sldId id="282" r:id="rId27"/>
    <p:sldId id="283" r:id="rId28"/>
    <p:sldId id="284" r:id="rId29"/>
    <p:sldId id="285" r:id="rId30"/>
    <p:sldId id="2141411811" r:id="rId31"/>
    <p:sldId id="2141411653" r:id="rId32"/>
    <p:sldId id="2141411813" r:id="rId33"/>
    <p:sldId id="2141411814" r:id="rId34"/>
    <p:sldId id="2141411659" r:id="rId35"/>
    <p:sldId id="2141411660" r:id="rId36"/>
    <p:sldId id="274" r:id="rId37"/>
    <p:sldId id="2141411646" r:id="rId38"/>
    <p:sldId id="2141411666" r:id="rId39"/>
    <p:sldId id="2141411697" r:id="rId40"/>
    <p:sldId id="2141411704" r:id="rId41"/>
    <p:sldId id="2141411710" r:id="rId42"/>
    <p:sldId id="2141411705" r:id="rId43"/>
    <p:sldId id="2141411707" r:id="rId44"/>
    <p:sldId id="2141411713" r:id="rId45"/>
    <p:sldId id="2141411714" r:id="rId46"/>
    <p:sldId id="2141411668" r:id="rId47"/>
    <p:sldId id="2141411812" r:id="rId48"/>
    <p:sldId id="2141411669" r:id="rId49"/>
    <p:sldId id="571" r:id="rId50"/>
    <p:sldId id="564" r:id="rId51"/>
    <p:sldId id="2141411808" r:id="rId52"/>
    <p:sldId id="2141411728" r:id="rId53"/>
    <p:sldId id="2141411729" r:id="rId54"/>
    <p:sldId id="2141411733" r:id="rId55"/>
    <p:sldId id="2141411737" r:id="rId56"/>
    <p:sldId id="2141411739" r:id="rId57"/>
    <p:sldId id="2141411723" r:id="rId58"/>
    <p:sldId id="2141411672" r:id="rId59"/>
    <p:sldId id="2141411767" r:id="rId60"/>
    <p:sldId id="2141411768" r:id="rId61"/>
    <p:sldId id="2141411770" r:id="rId62"/>
    <p:sldId id="2141411773" r:id="rId63"/>
    <p:sldId id="2141411774" r:id="rId64"/>
    <p:sldId id="2141411777" r:id="rId65"/>
    <p:sldId id="2141411779" r:id="rId66"/>
    <p:sldId id="2141411780" r:id="rId67"/>
    <p:sldId id="2141411781" r:id="rId68"/>
    <p:sldId id="2141411784" r:id="rId69"/>
    <p:sldId id="2141411785" r:id="rId70"/>
    <p:sldId id="2141411786" r:id="rId71"/>
    <p:sldId id="2141411789" r:id="rId72"/>
    <p:sldId id="2141411792" r:id="rId73"/>
    <p:sldId id="2141411793" r:id="rId74"/>
    <p:sldId id="2141411794" r:id="rId75"/>
    <p:sldId id="2141411795" r:id="rId76"/>
    <p:sldId id="2141411796" r:id="rId77"/>
    <p:sldId id="2141411797" r:id="rId78"/>
    <p:sldId id="2141411799" r:id="rId79"/>
    <p:sldId id="2141411675" r:id="rId80"/>
    <p:sldId id="2141411751" r:id="rId81"/>
    <p:sldId id="2141411753" r:id="rId82"/>
    <p:sldId id="2141411754" r:id="rId83"/>
    <p:sldId id="2141411755" r:id="rId84"/>
    <p:sldId id="2141411756" r:id="rId85"/>
    <p:sldId id="2141411757" r:id="rId86"/>
    <p:sldId id="2141411758" r:id="rId87"/>
    <p:sldId id="2141411760" r:id="rId88"/>
    <p:sldId id="2141411762" r:id="rId89"/>
    <p:sldId id="2141411765" r:id="rId90"/>
    <p:sldId id="2141411764" r:id="rId91"/>
    <p:sldId id="2141411807" r:id="rId92"/>
    <p:sldId id="2141411661" r:id="rId93"/>
    <p:sldId id="2141411664" r:id="rId94"/>
    <p:sldId id="2141411662" r:id="rId9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229"/>
    <p:restoredTop sz="94628"/>
  </p:normalViewPr>
  <p:slideViewPr>
    <p:cSldViewPr snapToGrid="0" snapToObjects="1">
      <p:cViewPr varScale="1">
        <p:scale>
          <a:sx n="86" d="100"/>
          <a:sy n="86" d="100"/>
        </p:scale>
        <p:origin x="240" y="9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64BC7C-2316-734D-B2F5-D4389FAD9FDC}" type="datetimeFigureOut">
              <a:rPr lang="en-US" smtClean="0"/>
              <a:t>4/1/24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1ECD89-921E-C244-B1F4-ED9420661100}" type="slidenum">
              <a:rPr lang="en-US" smtClean="0"/>
              <a:t>‹#›</a:t>
            </a:fld>
            <a:endParaRPr lang="en-US"/>
          </a:p>
        </p:txBody>
      </p:sp>
    </p:spTree>
    <p:extLst>
      <p:ext uri="{BB962C8B-B14F-4D97-AF65-F5344CB8AC3E}">
        <p14:creationId xmlns:p14="http://schemas.microsoft.com/office/powerpoint/2010/main" val="2622223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p>
        </p:txBody>
      </p:sp>
      <p:sp>
        <p:nvSpPr>
          <p:cNvPr id="4" name="Slide Number Placeholder 3"/>
          <p:cNvSpPr>
            <a:spLocks noGrp="1"/>
          </p:cNvSpPr>
          <p:nvPr>
            <p:ph type="sldNum" sz="quarter" idx="5"/>
          </p:nvPr>
        </p:nvSpPr>
        <p:spPr/>
        <p:txBody>
          <a:bodyPr/>
          <a:lstStyle/>
          <a:p>
            <a:fld id="{FB92427B-B8AC-457E-BE08-8A7CE3825BD7}" type="slidenum">
              <a:rPr lang="en-US" smtClean="0"/>
              <a:t>7</a:t>
            </a:fld>
            <a:endParaRPr lang="en-US" dirty="0"/>
          </a:p>
        </p:txBody>
      </p:sp>
    </p:spTree>
    <p:extLst>
      <p:ext uri="{BB962C8B-B14F-4D97-AF65-F5344CB8AC3E}">
        <p14:creationId xmlns:p14="http://schemas.microsoft.com/office/powerpoint/2010/main" val="2580558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26aa83f3610_0_42:notes"/>
          <p:cNvSpPr txBox="1">
            <a:spLocks noGrp="1"/>
          </p:cNvSpPr>
          <p:nvPr>
            <p:ph type="body" idx="1"/>
          </p:nvPr>
        </p:nvSpPr>
        <p:spPr>
          <a:xfrm>
            <a:off x="960121" y="3520440"/>
            <a:ext cx="7680900" cy="28803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364" name="Google Shape;364;g26aa83f3610_0_42: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612241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26aa83f3610_0_53:notes"/>
          <p:cNvSpPr txBox="1">
            <a:spLocks noGrp="1"/>
          </p:cNvSpPr>
          <p:nvPr>
            <p:ph type="body" idx="1"/>
          </p:nvPr>
        </p:nvSpPr>
        <p:spPr>
          <a:xfrm>
            <a:off x="960121" y="3520440"/>
            <a:ext cx="7680900" cy="28803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372" name="Google Shape;372;g26aa83f3610_0_53: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635968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5" name="Google Shape;18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556760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dirty="0"/>
          </a:p>
        </p:txBody>
      </p:sp>
      <p:sp>
        <p:nvSpPr>
          <p:cNvPr id="243" name="Google Shape;243;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US"/>
              <a:t>34</a:t>
            </a:fld>
            <a:endParaRPr dirty="0"/>
          </a:p>
        </p:txBody>
      </p:sp>
    </p:spTree>
    <p:extLst>
      <p:ext uri="{BB962C8B-B14F-4D97-AF65-F5344CB8AC3E}">
        <p14:creationId xmlns:p14="http://schemas.microsoft.com/office/powerpoint/2010/main" val="12637221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dirty="0"/>
          </a:p>
        </p:txBody>
      </p:sp>
      <p:sp>
        <p:nvSpPr>
          <p:cNvPr id="281" name="Google Shape;281;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US"/>
              <a:t>35</a:t>
            </a:fld>
            <a:endParaRPr dirty="0"/>
          </a:p>
        </p:txBody>
      </p:sp>
    </p:spTree>
    <p:extLst>
      <p:ext uri="{BB962C8B-B14F-4D97-AF65-F5344CB8AC3E}">
        <p14:creationId xmlns:p14="http://schemas.microsoft.com/office/powerpoint/2010/main" val="40654179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15" name="Google Shape;31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81813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299E3B-54E0-A447-9674-694097BB9F11}" type="slidenum">
              <a:rPr lang="en-US" smtClean="0"/>
              <a:t>40</a:t>
            </a:fld>
            <a:endParaRPr lang="en-US"/>
          </a:p>
        </p:txBody>
      </p:sp>
    </p:spTree>
    <p:extLst>
      <p:ext uri="{BB962C8B-B14F-4D97-AF65-F5344CB8AC3E}">
        <p14:creationId xmlns:p14="http://schemas.microsoft.com/office/powerpoint/2010/main" val="12953512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2b406d372a3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2b406d372a3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a:solidFill>
                <a:schemeClr val="dk1"/>
              </a:solidFill>
            </a:endParaRPr>
          </a:p>
        </p:txBody>
      </p:sp>
    </p:spTree>
    <p:extLst>
      <p:ext uri="{BB962C8B-B14F-4D97-AF65-F5344CB8AC3E}">
        <p14:creationId xmlns:p14="http://schemas.microsoft.com/office/powerpoint/2010/main" val="22630732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28edef5c64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28edef5c64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chemeClr val="dk1"/>
              </a:solidFill>
            </a:endParaRPr>
          </a:p>
        </p:txBody>
      </p:sp>
    </p:spTree>
    <p:extLst>
      <p:ext uri="{BB962C8B-B14F-4D97-AF65-F5344CB8AC3E}">
        <p14:creationId xmlns:p14="http://schemas.microsoft.com/office/powerpoint/2010/main" val="15391542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28edef5c645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28edef5c645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Clr>
                <a:schemeClr val="dk1"/>
              </a:buClr>
              <a:buSzPts val="1100"/>
              <a:buFont typeface="Arial"/>
              <a:buNone/>
            </a:pPr>
            <a:endParaRPr sz="1200">
              <a:solidFill>
                <a:schemeClr val="dk1"/>
              </a:solidFill>
            </a:endParaRPr>
          </a:p>
        </p:txBody>
      </p:sp>
    </p:spTree>
    <p:extLst>
      <p:ext uri="{BB962C8B-B14F-4D97-AF65-F5344CB8AC3E}">
        <p14:creationId xmlns:p14="http://schemas.microsoft.com/office/powerpoint/2010/main" val="75268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a376462298_1_7: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a376462298_1_7:notes"/>
          <p:cNvSpPr txBox="1">
            <a:spLocks noGrp="1"/>
          </p:cNvSpPr>
          <p:nvPr>
            <p:ph type="body" idx="1"/>
          </p:nvPr>
        </p:nvSpPr>
        <p:spPr>
          <a:xfrm>
            <a:off x="960121" y="3520440"/>
            <a:ext cx="7680900" cy="28803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46" name="Google Shape;146;ga376462298_1_7:notes"/>
          <p:cNvSpPr txBox="1">
            <a:spLocks noGrp="1"/>
          </p:cNvSpPr>
          <p:nvPr>
            <p:ph type="sldNum" idx="12"/>
          </p:nvPr>
        </p:nvSpPr>
        <p:spPr>
          <a:xfrm>
            <a:off x="5438458" y="6948171"/>
            <a:ext cx="4160400" cy="3669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extLst>
      <p:ext uri="{BB962C8B-B14F-4D97-AF65-F5344CB8AC3E}">
        <p14:creationId xmlns:p14="http://schemas.microsoft.com/office/powerpoint/2010/main" val="34377479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1f2be329978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1f2be329978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a:solidFill>
                <a:schemeClr val="dk1"/>
              </a:solidFill>
            </a:endParaRPr>
          </a:p>
        </p:txBody>
      </p:sp>
    </p:spTree>
    <p:extLst>
      <p:ext uri="{BB962C8B-B14F-4D97-AF65-F5344CB8AC3E}">
        <p14:creationId xmlns:p14="http://schemas.microsoft.com/office/powerpoint/2010/main" val="36305532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1f105b9f5fc_1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1f105b9f5fc_1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87080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22289C57-55D7-40A4-A101-E74FAC7A092B}" type="slidenum">
              <a:rPr lang="en-US" smtClean="0"/>
              <a:t>60</a:t>
            </a:fld>
            <a:endParaRPr lang="en-US" dirty="0"/>
          </a:p>
        </p:txBody>
      </p:sp>
    </p:spTree>
    <p:extLst>
      <p:ext uri="{BB962C8B-B14F-4D97-AF65-F5344CB8AC3E}">
        <p14:creationId xmlns:p14="http://schemas.microsoft.com/office/powerpoint/2010/main" val="2642363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422" indent="-173422">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22289C57-55D7-40A4-A101-E74FAC7A092B}" type="slidenum">
              <a:rPr lang="en-US" smtClean="0"/>
              <a:t>61</a:t>
            </a:fld>
            <a:endParaRPr lang="en-US" dirty="0"/>
          </a:p>
        </p:txBody>
      </p:sp>
    </p:spTree>
    <p:extLst>
      <p:ext uri="{BB962C8B-B14F-4D97-AF65-F5344CB8AC3E}">
        <p14:creationId xmlns:p14="http://schemas.microsoft.com/office/powerpoint/2010/main" val="3809003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289C57-55D7-40A4-A101-E74FAC7A092B}" type="slidenum">
              <a:rPr lang="en-US" smtClean="0"/>
              <a:t>62</a:t>
            </a:fld>
            <a:endParaRPr lang="en-US" dirty="0"/>
          </a:p>
        </p:txBody>
      </p:sp>
    </p:spTree>
    <p:extLst>
      <p:ext uri="{BB962C8B-B14F-4D97-AF65-F5344CB8AC3E}">
        <p14:creationId xmlns:p14="http://schemas.microsoft.com/office/powerpoint/2010/main" val="39221255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289C57-55D7-40A4-A101-E74FAC7A092B}" type="slidenum">
              <a:rPr lang="en-US" smtClean="0"/>
              <a:t>63</a:t>
            </a:fld>
            <a:endParaRPr lang="en-US" dirty="0"/>
          </a:p>
        </p:txBody>
      </p:sp>
    </p:spTree>
    <p:extLst>
      <p:ext uri="{BB962C8B-B14F-4D97-AF65-F5344CB8AC3E}">
        <p14:creationId xmlns:p14="http://schemas.microsoft.com/office/powerpoint/2010/main" val="42234684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422" indent="-173422">
              <a:buFont typeface="Arial" panose="020B0604020202020204" pitchFamily="34" charset="0"/>
              <a:buChar char="•"/>
            </a:pPr>
            <a:endParaRPr lang="en-US" sz="1000" dirty="0">
              <a:latin typeface="+mn-lt"/>
            </a:endParaRPr>
          </a:p>
        </p:txBody>
      </p:sp>
      <p:sp>
        <p:nvSpPr>
          <p:cNvPr id="4" name="Slide Number Placeholder 3"/>
          <p:cNvSpPr>
            <a:spLocks noGrp="1"/>
          </p:cNvSpPr>
          <p:nvPr>
            <p:ph type="sldNum" sz="quarter" idx="5"/>
          </p:nvPr>
        </p:nvSpPr>
        <p:spPr/>
        <p:txBody>
          <a:bodyPr/>
          <a:lstStyle/>
          <a:p>
            <a:fld id="{22289C57-55D7-40A4-A101-E74FAC7A092B}" type="slidenum">
              <a:rPr lang="en-US" smtClean="0"/>
              <a:t>64</a:t>
            </a:fld>
            <a:endParaRPr lang="en-US" dirty="0"/>
          </a:p>
        </p:txBody>
      </p:sp>
    </p:spTree>
    <p:extLst>
      <p:ext uri="{BB962C8B-B14F-4D97-AF65-F5344CB8AC3E}">
        <p14:creationId xmlns:p14="http://schemas.microsoft.com/office/powerpoint/2010/main" val="18396145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23" name="Google Shape;32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896983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64" name="Google Shape;364;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29151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29" name="Google Shape;329;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4411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2bdf2144218_0_61:notes"/>
          <p:cNvSpPr txBox="1">
            <a:spLocks noGrp="1"/>
          </p:cNvSpPr>
          <p:nvPr>
            <p:ph type="body" idx="1"/>
          </p:nvPr>
        </p:nvSpPr>
        <p:spPr>
          <a:xfrm>
            <a:off x="960121" y="3520440"/>
            <a:ext cx="7680900" cy="28803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76" name="Google Shape;176;g2bdf2144218_0_61: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697512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26aa83f3610_0_14:notes"/>
          <p:cNvSpPr txBox="1">
            <a:spLocks noGrp="1"/>
          </p:cNvSpPr>
          <p:nvPr>
            <p:ph type="body" idx="1"/>
          </p:nvPr>
        </p:nvSpPr>
        <p:spPr>
          <a:xfrm>
            <a:off x="960121" y="3520440"/>
            <a:ext cx="7680900" cy="28803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83" name="Google Shape;183;g26aa83f3610_0_14: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843560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29066da9b63_0_40:notes"/>
          <p:cNvSpPr txBox="1">
            <a:spLocks noGrp="1"/>
          </p:cNvSpPr>
          <p:nvPr>
            <p:ph type="body" idx="1"/>
          </p:nvPr>
        </p:nvSpPr>
        <p:spPr>
          <a:xfrm>
            <a:off x="960121" y="3520440"/>
            <a:ext cx="7680900" cy="28803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252" name="Google Shape;252;g29066da9b63_0_40: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81313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2bdf2144218_0_696:notes"/>
          <p:cNvSpPr txBox="1">
            <a:spLocks noGrp="1"/>
          </p:cNvSpPr>
          <p:nvPr>
            <p:ph type="body" idx="1"/>
          </p:nvPr>
        </p:nvSpPr>
        <p:spPr>
          <a:xfrm>
            <a:off x="960121" y="3520440"/>
            <a:ext cx="7680900" cy="28803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288" name="Google Shape;288;g2bdf2144218_0_696: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702437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2bdf2144218_0_680:notes"/>
          <p:cNvSpPr txBox="1">
            <a:spLocks noGrp="1"/>
          </p:cNvSpPr>
          <p:nvPr>
            <p:ph type="body" idx="1"/>
          </p:nvPr>
        </p:nvSpPr>
        <p:spPr>
          <a:xfrm>
            <a:off x="960121" y="3520440"/>
            <a:ext cx="7680900" cy="28803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304" name="Google Shape;304;g2bdf2144218_0_680: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119438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26aa83f3610_0_22:notes"/>
          <p:cNvSpPr txBox="1">
            <a:spLocks noGrp="1"/>
          </p:cNvSpPr>
          <p:nvPr>
            <p:ph type="body" idx="1"/>
          </p:nvPr>
        </p:nvSpPr>
        <p:spPr>
          <a:xfrm>
            <a:off x="960121" y="3520440"/>
            <a:ext cx="7680900" cy="28803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345" name="Google Shape;345;g26aa83f3610_0_22: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882458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26aa83f3610_0_29:notes"/>
          <p:cNvSpPr txBox="1">
            <a:spLocks noGrp="1"/>
          </p:cNvSpPr>
          <p:nvPr>
            <p:ph type="body" idx="1"/>
          </p:nvPr>
        </p:nvSpPr>
        <p:spPr>
          <a:xfrm>
            <a:off x="960121" y="3520440"/>
            <a:ext cx="7680900" cy="28803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353" name="Google Shape;353;g26aa83f3610_0_29: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143020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C3F98-86BC-A24B-959D-641E9A77A0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F5C0665-2990-7E40-81AB-7569AE62D3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4309B02-10CB-6343-A80F-9A8F30AD8056}"/>
              </a:ext>
            </a:extLst>
          </p:cNvPr>
          <p:cNvSpPr>
            <a:spLocks noGrp="1"/>
          </p:cNvSpPr>
          <p:nvPr>
            <p:ph type="dt" sz="half" idx="10"/>
          </p:nvPr>
        </p:nvSpPr>
        <p:spPr/>
        <p:txBody>
          <a:bodyPr/>
          <a:lstStyle/>
          <a:p>
            <a:fld id="{8C3D7187-295F-CA4E-AF09-E0D104E1A4D9}" type="datetime1">
              <a:rPr lang="en-US" smtClean="0"/>
              <a:t>4/1/24</a:t>
            </a:fld>
            <a:endParaRPr lang="en-US"/>
          </a:p>
        </p:txBody>
      </p:sp>
      <p:sp>
        <p:nvSpPr>
          <p:cNvPr id="5" name="Footer Placeholder 4">
            <a:extLst>
              <a:ext uri="{FF2B5EF4-FFF2-40B4-BE49-F238E27FC236}">
                <a16:creationId xmlns:a16="http://schemas.microsoft.com/office/drawing/2014/main" id="{C5943E0F-5092-F344-9DC7-51E70899D9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717792-0EE6-4D49-A4F1-72AE4A2F662D}"/>
              </a:ext>
            </a:extLst>
          </p:cNvPr>
          <p:cNvSpPr>
            <a:spLocks noGrp="1"/>
          </p:cNvSpPr>
          <p:nvPr>
            <p:ph type="sldNum" sz="quarter" idx="12"/>
          </p:nvPr>
        </p:nvSpPr>
        <p:spPr/>
        <p:txBody>
          <a:bodyPr/>
          <a:lstStyle/>
          <a:p>
            <a:fld id="{77F4578E-AB0A-0846-B678-1CAEF8CF63B4}" type="slidenum">
              <a:rPr lang="en-US" smtClean="0"/>
              <a:t>‹#›</a:t>
            </a:fld>
            <a:endParaRPr lang="en-US"/>
          </a:p>
        </p:txBody>
      </p:sp>
    </p:spTree>
    <p:extLst>
      <p:ext uri="{BB962C8B-B14F-4D97-AF65-F5344CB8AC3E}">
        <p14:creationId xmlns:p14="http://schemas.microsoft.com/office/powerpoint/2010/main" val="3605257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9A4BC-1768-754A-8FD0-37DD5FC2570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9817B9-B717-E847-9B6E-B83CCF67333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F380C3-B8AA-9245-827F-C14228BC6A0B}"/>
              </a:ext>
            </a:extLst>
          </p:cNvPr>
          <p:cNvSpPr>
            <a:spLocks noGrp="1"/>
          </p:cNvSpPr>
          <p:nvPr>
            <p:ph type="dt" sz="half" idx="10"/>
          </p:nvPr>
        </p:nvSpPr>
        <p:spPr/>
        <p:txBody>
          <a:bodyPr/>
          <a:lstStyle/>
          <a:p>
            <a:fld id="{EAD96353-54B1-AD49-9B53-F638BE059AC6}" type="datetime1">
              <a:rPr lang="en-US" smtClean="0"/>
              <a:t>4/1/24</a:t>
            </a:fld>
            <a:endParaRPr lang="en-US"/>
          </a:p>
        </p:txBody>
      </p:sp>
      <p:sp>
        <p:nvSpPr>
          <p:cNvPr id="5" name="Footer Placeholder 4">
            <a:extLst>
              <a:ext uri="{FF2B5EF4-FFF2-40B4-BE49-F238E27FC236}">
                <a16:creationId xmlns:a16="http://schemas.microsoft.com/office/drawing/2014/main" id="{B08BF35D-379E-294E-BCE7-0E057BAE0B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16598D-EF42-0049-B111-554555B3ED27}"/>
              </a:ext>
            </a:extLst>
          </p:cNvPr>
          <p:cNvSpPr>
            <a:spLocks noGrp="1"/>
          </p:cNvSpPr>
          <p:nvPr>
            <p:ph type="sldNum" sz="quarter" idx="12"/>
          </p:nvPr>
        </p:nvSpPr>
        <p:spPr/>
        <p:txBody>
          <a:bodyPr/>
          <a:lstStyle/>
          <a:p>
            <a:fld id="{77F4578E-AB0A-0846-B678-1CAEF8CF63B4}" type="slidenum">
              <a:rPr lang="en-US" smtClean="0"/>
              <a:t>‹#›</a:t>
            </a:fld>
            <a:endParaRPr lang="en-US"/>
          </a:p>
        </p:txBody>
      </p:sp>
    </p:spTree>
    <p:extLst>
      <p:ext uri="{BB962C8B-B14F-4D97-AF65-F5344CB8AC3E}">
        <p14:creationId xmlns:p14="http://schemas.microsoft.com/office/powerpoint/2010/main" val="33939701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FB6860-F295-9B4B-9B34-110453F5AD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5E3B4D-4D4B-4943-9706-1712ADF181B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5C2D88-166B-004C-9304-4822DD6F974E}"/>
              </a:ext>
            </a:extLst>
          </p:cNvPr>
          <p:cNvSpPr>
            <a:spLocks noGrp="1"/>
          </p:cNvSpPr>
          <p:nvPr>
            <p:ph type="dt" sz="half" idx="10"/>
          </p:nvPr>
        </p:nvSpPr>
        <p:spPr/>
        <p:txBody>
          <a:bodyPr/>
          <a:lstStyle/>
          <a:p>
            <a:fld id="{476BA0EF-4747-524F-A8EE-21255696A48C}" type="datetime1">
              <a:rPr lang="en-US" smtClean="0"/>
              <a:t>4/1/24</a:t>
            </a:fld>
            <a:endParaRPr lang="en-US"/>
          </a:p>
        </p:txBody>
      </p:sp>
      <p:sp>
        <p:nvSpPr>
          <p:cNvPr id="5" name="Footer Placeholder 4">
            <a:extLst>
              <a:ext uri="{FF2B5EF4-FFF2-40B4-BE49-F238E27FC236}">
                <a16:creationId xmlns:a16="http://schemas.microsoft.com/office/drawing/2014/main" id="{CB41E39A-0C88-7449-9EBC-C69240478B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C07BDD-49C7-1847-AAD9-FE6087B604CB}"/>
              </a:ext>
            </a:extLst>
          </p:cNvPr>
          <p:cNvSpPr>
            <a:spLocks noGrp="1"/>
          </p:cNvSpPr>
          <p:nvPr>
            <p:ph type="sldNum" sz="quarter" idx="12"/>
          </p:nvPr>
        </p:nvSpPr>
        <p:spPr/>
        <p:txBody>
          <a:bodyPr/>
          <a:lstStyle/>
          <a:p>
            <a:fld id="{77F4578E-AB0A-0846-B678-1CAEF8CF63B4}" type="slidenum">
              <a:rPr lang="en-US" smtClean="0"/>
              <a:t>‹#›</a:t>
            </a:fld>
            <a:endParaRPr lang="en-US"/>
          </a:p>
        </p:txBody>
      </p:sp>
    </p:spTree>
    <p:extLst>
      <p:ext uri="{BB962C8B-B14F-4D97-AF65-F5344CB8AC3E}">
        <p14:creationId xmlns:p14="http://schemas.microsoft.com/office/powerpoint/2010/main" val="15035945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ext + Imag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9BB5F-BF8D-40A8-B143-05DC71CFB8F9}"/>
              </a:ext>
            </a:extLst>
          </p:cNvPr>
          <p:cNvSpPr>
            <a:spLocks noGrp="1"/>
          </p:cNvSpPr>
          <p:nvPr>
            <p:ph type="title"/>
          </p:nvPr>
        </p:nvSpPr>
        <p:spPr>
          <a:xfrm>
            <a:off x="589339" y="506719"/>
            <a:ext cx="4903833" cy="1297475"/>
          </a:xfrm>
        </p:spPr>
        <p:txBody>
          <a:bodyPr/>
          <a:lstStyle>
            <a:lvl1pPr>
              <a:lnSpc>
                <a:spcPts val="4799"/>
              </a:lnSpc>
              <a:defRPr/>
            </a:lvl1pPr>
          </a:lstStyle>
          <a:p>
            <a:r>
              <a:rPr lang="en-US"/>
              <a:t>Click to edit Master title style</a:t>
            </a:r>
          </a:p>
        </p:txBody>
      </p:sp>
      <p:sp>
        <p:nvSpPr>
          <p:cNvPr id="4" name="Content Placeholder 3">
            <a:extLst>
              <a:ext uri="{FF2B5EF4-FFF2-40B4-BE49-F238E27FC236}">
                <a16:creationId xmlns:a16="http://schemas.microsoft.com/office/drawing/2014/main" id="{48967161-7DAF-4ADB-ADE8-BAB0C15C6F9B}"/>
              </a:ext>
            </a:extLst>
          </p:cNvPr>
          <p:cNvSpPr>
            <a:spLocks noGrp="1"/>
          </p:cNvSpPr>
          <p:nvPr>
            <p:ph sz="half" idx="2"/>
          </p:nvPr>
        </p:nvSpPr>
        <p:spPr>
          <a:xfrm>
            <a:off x="589339" y="2107406"/>
            <a:ext cx="4903833" cy="4062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4F60DFE-FE17-4ACA-BA4E-DE03806BD993}"/>
              </a:ext>
            </a:extLst>
          </p:cNvPr>
          <p:cNvSpPr>
            <a:spLocks noGrp="1"/>
          </p:cNvSpPr>
          <p:nvPr>
            <p:ph type="sldNum" sz="quarter" idx="12"/>
          </p:nvPr>
        </p:nvSpPr>
        <p:spPr/>
        <p:txBody>
          <a:bodyPr/>
          <a:lstStyle/>
          <a:p>
            <a:fld id="{460E5A4D-2439-42BC-BABB-6AD786F2FD5F}" type="slidenum">
              <a:rPr lang="en-US" smtClean="0"/>
              <a:t>‹#›</a:t>
            </a:fld>
            <a:endParaRPr lang="en-US"/>
          </a:p>
        </p:txBody>
      </p:sp>
      <p:sp>
        <p:nvSpPr>
          <p:cNvPr id="10" name="Picture Placeholder 5">
            <a:extLst>
              <a:ext uri="{FF2B5EF4-FFF2-40B4-BE49-F238E27FC236}">
                <a16:creationId xmlns:a16="http://schemas.microsoft.com/office/drawing/2014/main" id="{62FF4E12-1FCC-4AE0-9D3F-CEDA00354653}"/>
              </a:ext>
            </a:extLst>
          </p:cNvPr>
          <p:cNvSpPr>
            <a:spLocks noGrp="1"/>
          </p:cNvSpPr>
          <p:nvPr>
            <p:ph type="pic" sz="quarter" idx="13" hasCustomPrompt="1"/>
          </p:nvPr>
        </p:nvSpPr>
        <p:spPr>
          <a:xfrm>
            <a:off x="6096000" y="0"/>
            <a:ext cx="6096000" cy="6346952"/>
          </a:xfrm>
        </p:spPr>
        <p:txBody>
          <a:bodyPr/>
          <a:lstStyle>
            <a:lvl1pPr algn="ctr">
              <a:defRPr sz="1500"/>
            </a:lvl1pPr>
          </a:lstStyle>
          <a:p>
            <a:r>
              <a:rPr lang="en-US" sz="1500"/>
              <a:t>Click icon to insert photo</a:t>
            </a:r>
            <a:endParaRPr lang="en-US"/>
          </a:p>
        </p:txBody>
      </p:sp>
    </p:spTree>
    <p:extLst>
      <p:ext uri="{BB962C8B-B14F-4D97-AF65-F5344CB8AC3E}">
        <p14:creationId xmlns:p14="http://schemas.microsoft.com/office/powerpoint/2010/main" val="2811079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I">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9F47A6-040D-D7F0-08C8-AE2E51E86C7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1" cy="6723681"/>
          </a:xfrm>
          <a:prstGeom prst="rect">
            <a:avLst/>
          </a:prstGeom>
        </p:spPr>
      </p:pic>
      <p:sp>
        <p:nvSpPr>
          <p:cNvPr id="8" name="Rectangle 7">
            <a:extLst>
              <a:ext uri="{FF2B5EF4-FFF2-40B4-BE49-F238E27FC236}">
                <a16:creationId xmlns:a16="http://schemas.microsoft.com/office/drawing/2014/main" id="{09359E89-F80C-4371-938C-62442F64B152}"/>
              </a:ext>
            </a:extLst>
          </p:cNvPr>
          <p:cNvSpPr/>
          <p:nvPr userDrawn="1"/>
        </p:nvSpPr>
        <p:spPr>
          <a:xfrm>
            <a:off x="0" y="0"/>
            <a:ext cx="12192000" cy="7005144"/>
          </a:xfrm>
          <a:prstGeom prst="rect">
            <a:avLst/>
          </a:prstGeom>
          <a:gradFill flip="none" rotWithShape="1">
            <a:gsLst>
              <a:gs pos="60000">
                <a:srgbClr val="0E3266">
                  <a:alpha val="72000"/>
                </a:srgbClr>
              </a:gs>
              <a:gs pos="3000">
                <a:srgbClr val="0E3368">
                  <a:lumMod val="76000"/>
                </a:srgbClr>
              </a:gs>
              <a:gs pos="99000">
                <a:srgbClr val="0E3368"/>
              </a:gs>
            </a:gsLst>
            <a:lin ang="5400000" scaled="0"/>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Raleway"/>
              <a:ea typeface="+mn-ea"/>
              <a:cs typeface="+mn-cs"/>
            </a:endParaRPr>
          </a:p>
        </p:txBody>
      </p:sp>
      <p:sp>
        <p:nvSpPr>
          <p:cNvPr id="11" name="Title 10">
            <a:extLst>
              <a:ext uri="{FF2B5EF4-FFF2-40B4-BE49-F238E27FC236}">
                <a16:creationId xmlns:a16="http://schemas.microsoft.com/office/drawing/2014/main" id="{B23F0A84-42DA-3EFB-AB58-CED2BC7E96E2}"/>
              </a:ext>
            </a:extLst>
          </p:cNvPr>
          <p:cNvSpPr>
            <a:spLocks noGrp="1"/>
          </p:cNvSpPr>
          <p:nvPr>
            <p:ph type="title" hasCustomPrompt="1"/>
          </p:nvPr>
        </p:nvSpPr>
        <p:spPr>
          <a:xfrm>
            <a:off x="1989754" y="2896861"/>
            <a:ext cx="8212493" cy="1325563"/>
          </a:xfrm>
          <a:noFill/>
        </p:spPr>
        <p:txBody>
          <a:bodyPr>
            <a:noAutofit/>
          </a:bodyPr>
          <a:lstStyle>
            <a:lvl1pPr algn="ctr">
              <a:defRPr sz="6000" b="1">
                <a:solidFill>
                  <a:schemeClr val="bg1"/>
                </a:solidFill>
                <a:effectLst>
                  <a:outerShdw blurRad="38100" dist="38100" dir="2700000" algn="tl">
                    <a:srgbClr val="000000">
                      <a:alpha val="43137"/>
                    </a:srgbClr>
                  </a:outerShdw>
                </a:effectLst>
                <a:latin typeface="Raleway heavy"/>
              </a:defRPr>
            </a:lvl1pPr>
          </a:lstStyle>
          <a:p>
            <a:r>
              <a:rPr lang="en-US" dirty="0"/>
              <a:t>CLICK TO EDIT MASTER TITLE STYLE</a:t>
            </a:r>
          </a:p>
        </p:txBody>
      </p:sp>
      <p:sp>
        <p:nvSpPr>
          <p:cNvPr id="15" name="Text Placeholder 14">
            <a:extLst>
              <a:ext uri="{FF2B5EF4-FFF2-40B4-BE49-F238E27FC236}">
                <a16:creationId xmlns:a16="http://schemas.microsoft.com/office/drawing/2014/main" id="{5F9CF327-F735-D518-B596-4016E4B1660E}"/>
              </a:ext>
            </a:extLst>
          </p:cNvPr>
          <p:cNvSpPr>
            <a:spLocks noGrp="1"/>
          </p:cNvSpPr>
          <p:nvPr>
            <p:ph type="body" sz="quarter" idx="13" hasCustomPrompt="1"/>
          </p:nvPr>
        </p:nvSpPr>
        <p:spPr>
          <a:xfrm>
            <a:off x="0" y="2457901"/>
            <a:ext cx="12192000" cy="336550"/>
          </a:xfrm>
        </p:spPr>
        <p:txBody>
          <a:bodyPr/>
          <a:lstStyle>
            <a:lvl1pPr marL="0" indent="0" algn="ctr">
              <a:buNone/>
              <a:defRPr sz="1100" b="1" spc="300">
                <a:solidFill>
                  <a:schemeClr val="accent3"/>
                </a:solidFill>
              </a:defRPr>
            </a:lvl1pPr>
          </a:lstStyle>
          <a:p>
            <a:pPr lvl="0"/>
            <a:r>
              <a:rPr lang="en-US" dirty="0"/>
              <a:t>Month XX, 20XX</a:t>
            </a:r>
          </a:p>
        </p:txBody>
      </p:sp>
      <p:pic>
        <p:nvPicPr>
          <p:cNvPr id="20" name="Picture 19">
            <a:extLst>
              <a:ext uri="{FF2B5EF4-FFF2-40B4-BE49-F238E27FC236}">
                <a16:creationId xmlns:a16="http://schemas.microsoft.com/office/drawing/2014/main" id="{5B0CB252-2D23-DF45-58EC-85A09F755D1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08344" y="959102"/>
            <a:ext cx="3175313" cy="1188720"/>
          </a:xfrm>
          <a:prstGeom prst="rect">
            <a:avLst/>
          </a:prstGeom>
        </p:spPr>
      </p:pic>
      <p:sp>
        <p:nvSpPr>
          <p:cNvPr id="24" name="Text Placeholder 23">
            <a:extLst>
              <a:ext uri="{FF2B5EF4-FFF2-40B4-BE49-F238E27FC236}">
                <a16:creationId xmlns:a16="http://schemas.microsoft.com/office/drawing/2014/main" id="{22619C40-3FDB-45E8-B02E-99ED801BD2F4}"/>
              </a:ext>
            </a:extLst>
          </p:cNvPr>
          <p:cNvSpPr>
            <a:spLocks noGrp="1"/>
          </p:cNvSpPr>
          <p:nvPr>
            <p:ph type="body" sz="quarter" idx="14" hasCustomPrompt="1"/>
          </p:nvPr>
        </p:nvSpPr>
        <p:spPr>
          <a:xfrm>
            <a:off x="0" y="4864171"/>
            <a:ext cx="12192000" cy="336550"/>
          </a:xfrm>
        </p:spPr>
        <p:txBody>
          <a:bodyPr>
            <a:normAutofit/>
          </a:bodyPr>
          <a:lstStyle>
            <a:lvl1pPr marL="0" indent="0" algn="ctr">
              <a:buNone/>
              <a:defRPr sz="1200" b="1" spc="300">
                <a:solidFill>
                  <a:srgbClr val="E45525"/>
                </a:solidFill>
                <a:effectLst>
                  <a:outerShdw blurRad="38100" dist="38100" dir="2700000" algn="tl">
                    <a:srgbClr val="000000">
                      <a:alpha val="43137"/>
                    </a:srgbClr>
                  </a:outerShdw>
                </a:effectLst>
              </a:defRPr>
            </a:lvl1pPr>
          </a:lstStyle>
          <a:p>
            <a:pPr lvl="0"/>
            <a:r>
              <a:rPr lang="en-US" dirty="0"/>
              <a:t>PRESENTED BY</a:t>
            </a:r>
          </a:p>
        </p:txBody>
      </p:sp>
      <p:sp>
        <p:nvSpPr>
          <p:cNvPr id="26" name="Text Placeholder 25">
            <a:extLst>
              <a:ext uri="{FF2B5EF4-FFF2-40B4-BE49-F238E27FC236}">
                <a16:creationId xmlns:a16="http://schemas.microsoft.com/office/drawing/2014/main" id="{4A1BDEF9-4BC8-6720-FE8D-49024500C5C8}"/>
              </a:ext>
            </a:extLst>
          </p:cNvPr>
          <p:cNvSpPr>
            <a:spLocks noGrp="1"/>
          </p:cNvSpPr>
          <p:nvPr>
            <p:ph type="body" sz="quarter" idx="15" hasCustomPrompt="1"/>
          </p:nvPr>
        </p:nvSpPr>
        <p:spPr>
          <a:xfrm>
            <a:off x="0" y="5082235"/>
            <a:ext cx="12192000" cy="1113301"/>
          </a:xfrm>
        </p:spPr>
        <p:txBody>
          <a:bodyPr>
            <a:normAutofit/>
          </a:bodyPr>
          <a:lstStyle>
            <a:lvl1pPr marL="0" indent="0" algn="ctr">
              <a:buNone/>
              <a:defRPr sz="2400">
                <a:solidFill>
                  <a:schemeClr val="bg1"/>
                </a:solidFill>
                <a:effectLst>
                  <a:outerShdw blurRad="38100" dist="38100" dir="2700000" algn="tl">
                    <a:srgbClr val="000000">
                      <a:alpha val="43137"/>
                    </a:srgbClr>
                  </a:outerShdw>
                </a:effectLst>
                <a:latin typeface="Raleway heavy"/>
              </a:defRPr>
            </a:lvl1pPr>
            <a:lvl2pPr>
              <a:defRPr>
                <a:solidFill>
                  <a:schemeClr val="bg1"/>
                </a:solidFill>
                <a:effectLst>
                  <a:outerShdw blurRad="38100" dist="38100" dir="2700000" algn="tl">
                    <a:srgbClr val="000000">
                      <a:alpha val="43137"/>
                    </a:srgbClr>
                  </a:outerShdw>
                </a:effectLst>
                <a:latin typeface="Raleway heavy"/>
              </a:defRPr>
            </a:lvl2pPr>
            <a:lvl3pPr>
              <a:defRPr>
                <a:solidFill>
                  <a:schemeClr val="bg1"/>
                </a:solidFill>
                <a:effectLst>
                  <a:outerShdw blurRad="38100" dist="38100" dir="2700000" algn="tl">
                    <a:srgbClr val="000000">
                      <a:alpha val="43137"/>
                    </a:srgbClr>
                  </a:outerShdw>
                </a:effectLst>
                <a:latin typeface="Raleway heavy"/>
              </a:defRPr>
            </a:lvl3pPr>
            <a:lvl4pPr>
              <a:defRPr>
                <a:solidFill>
                  <a:schemeClr val="bg1"/>
                </a:solidFill>
                <a:effectLst>
                  <a:outerShdw blurRad="38100" dist="38100" dir="2700000" algn="tl">
                    <a:srgbClr val="000000">
                      <a:alpha val="43137"/>
                    </a:srgbClr>
                  </a:outerShdw>
                </a:effectLst>
                <a:latin typeface="Raleway heavy"/>
              </a:defRPr>
            </a:lvl4pPr>
            <a:lvl5pPr>
              <a:defRPr>
                <a:solidFill>
                  <a:schemeClr val="bg1"/>
                </a:solidFill>
                <a:effectLst>
                  <a:outerShdw blurRad="38100" dist="38100" dir="2700000" algn="tl">
                    <a:srgbClr val="000000">
                      <a:alpha val="43137"/>
                    </a:srgbClr>
                  </a:outerShdw>
                </a:effectLst>
                <a:latin typeface="Raleway heavy"/>
              </a:defRPr>
            </a:lvl5pPr>
          </a:lstStyle>
          <a:p>
            <a:pPr lvl="0"/>
            <a:r>
              <a:rPr lang="en-US" dirty="0"/>
              <a:t>Presenter’s Name and Job Title</a:t>
            </a:r>
          </a:p>
        </p:txBody>
      </p:sp>
    </p:spTree>
    <p:extLst>
      <p:ext uri="{BB962C8B-B14F-4D97-AF65-F5344CB8AC3E}">
        <p14:creationId xmlns:p14="http://schemas.microsoft.com/office/powerpoint/2010/main" val="6856794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V">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31E213-9B8D-C3E2-1AED-A712203B8B7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4979077"/>
            <a:ext cx="12192000" cy="1878923"/>
          </a:xfrm>
          <a:prstGeom prst="rect">
            <a:avLst/>
          </a:prstGeom>
        </p:spPr>
      </p:pic>
      <p:sp>
        <p:nvSpPr>
          <p:cNvPr id="27" name="Content Placeholder 2">
            <a:extLst>
              <a:ext uri="{FF2B5EF4-FFF2-40B4-BE49-F238E27FC236}">
                <a16:creationId xmlns:a16="http://schemas.microsoft.com/office/drawing/2014/main" id="{11C07468-D89B-CE82-ECF5-3E2AD0CFA501}"/>
              </a:ext>
            </a:extLst>
          </p:cNvPr>
          <p:cNvSpPr>
            <a:spLocks noGrp="1"/>
          </p:cNvSpPr>
          <p:nvPr>
            <p:ph idx="1" hasCustomPrompt="1"/>
          </p:nvPr>
        </p:nvSpPr>
        <p:spPr>
          <a:xfrm>
            <a:off x="762020" y="1305763"/>
            <a:ext cx="9607042" cy="4069495"/>
          </a:xfrm>
        </p:spPr>
        <p:txBody>
          <a:bodyPr>
            <a:normAutofit/>
          </a:bodyPr>
          <a:lstStyle>
            <a:lvl1pPr marL="228600" indent="-228600">
              <a:buFontTx/>
              <a:buBlip>
                <a:blip r:embed="rId3">
                  <a:extLst>
                    <a:ext uri="{96DAC541-7B7A-43D3-8B79-37D633B846F1}">
                      <asvg:svgBlip xmlns:asvg="http://schemas.microsoft.com/office/drawing/2016/SVG/main" r:embed="rId4"/>
                    </a:ext>
                  </a:extLst>
                </a:blip>
              </a:buBlip>
              <a:defRPr sz="2000" b="1">
                <a:solidFill>
                  <a:srgbClr val="595959"/>
                </a:solidFill>
              </a:defRPr>
            </a:lvl1pPr>
          </a:lstStyle>
          <a:p>
            <a:r>
              <a:rPr lang="en-US" dirty="0"/>
              <a:t>Point 1</a:t>
            </a:r>
          </a:p>
          <a:p>
            <a:r>
              <a:rPr lang="en-US" dirty="0"/>
              <a:t>Point 2</a:t>
            </a:r>
          </a:p>
          <a:p>
            <a:r>
              <a:rPr lang="en-US" dirty="0"/>
              <a:t>Point 3</a:t>
            </a:r>
          </a:p>
          <a:p>
            <a:endParaRPr lang="en-US" dirty="0"/>
          </a:p>
        </p:txBody>
      </p:sp>
      <p:sp>
        <p:nvSpPr>
          <p:cNvPr id="43" name="Oval 42">
            <a:extLst>
              <a:ext uri="{FF2B5EF4-FFF2-40B4-BE49-F238E27FC236}">
                <a16:creationId xmlns:a16="http://schemas.microsoft.com/office/drawing/2014/main" id="{BC26AE72-9CC7-55B3-B36C-51ECF1099983}"/>
              </a:ext>
            </a:extLst>
          </p:cNvPr>
          <p:cNvSpPr/>
          <p:nvPr userDrawn="1"/>
        </p:nvSpPr>
        <p:spPr>
          <a:xfrm>
            <a:off x="11519555" y="6370713"/>
            <a:ext cx="367645" cy="367645"/>
          </a:xfrm>
          <a:prstGeom prst="ellipse">
            <a:avLst/>
          </a:prstGeom>
          <a:solidFill>
            <a:srgbClr val="1F346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Slide Number Placeholder 21">
            <a:extLst>
              <a:ext uri="{FF2B5EF4-FFF2-40B4-BE49-F238E27FC236}">
                <a16:creationId xmlns:a16="http://schemas.microsoft.com/office/drawing/2014/main" id="{1582D0BC-7F25-8AA6-F8F7-CBE2EE097338}"/>
              </a:ext>
            </a:extLst>
          </p:cNvPr>
          <p:cNvSpPr>
            <a:spLocks noGrp="1"/>
          </p:cNvSpPr>
          <p:nvPr>
            <p:ph type="sldNum" sz="quarter" idx="12"/>
          </p:nvPr>
        </p:nvSpPr>
        <p:spPr>
          <a:xfrm>
            <a:off x="11472420" y="6384631"/>
            <a:ext cx="461913" cy="346271"/>
          </a:xfrm>
        </p:spPr>
        <p:txBody>
          <a:bodyPr/>
          <a:lstStyle>
            <a:lvl1pPr algn="ctr">
              <a:defRPr b="1">
                <a:solidFill>
                  <a:schemeClr val="bg1"/>
                </a:solidFill>
              </a:defRPr>
            </a:lvl1pPr>
          </a:lstStyle>
          <a:p>
            <a:fld id="{1E24A8B5-B976-4754-8B27-DA76BDB85BBB}" type="slidenum">
              <a:rPr lang="en-VU" smtClean="0"/>
              <a:pPr/>
              <a:t>‹#›</a:t>
            </a:fld>
            <a:endParaRPr lang="en-VU" dirty="0"/>
          </a:p>
        </p:txBody>
      </p:sp>
      <p:sp>
        <p:nvSpPr>
          <p:cNvPr id="2" name="Title 1">
            <a:extLst>
              <a:ext uri="{FF2B5EF4-FFF2-40B4-BE49-F238E27FC236}">
                <a16:creationId xmlns:a16="http://schemas.microsoft.com/office/drawing/2014/main" id="{C3829B75-AD51-4470-7ADB-52F317EA5381}"/>
              </a:ext>
            </a:extLst>
          </p:cNvPr>
          <p:cNvSpPr>
            <a:spLocks noGrp="1"/>
          </p:cNvSpPr>
          <p:nvPr>
            <p:ph type="title" hasCustomPrompt="1"/>
          </p:nvPr>
        </p:nvSpPr>
        <p:spPr>
          <a:xfrm>
            <a:off x="762020" y="185782"/>
            <a:ext cx="10515600" cy="439369"/>
          </a:xfrm>
          <a:prstGeom prst="rect">
            <a:avLst/>
          </a:prstGeom>
        </p:spPr>
        <p:txBody>
          <a:bodyPr/>
          <a:lstStyle>
            <a:lvl1pPr>
              <a:defRPr sz="2800" b="1">
                <a:latin typeface="+mn-lt"/>
              </a:defRPr>
            </a:lvl1pPr>
          </a:lstStyle>
          <a:p>
            <a:r>
              <a:rPr lang="en-US" dirty="0"/>
              <a:t>CLICK TO EDIT MASTER TITLE STYLE</a:t>
            </a:r>
          </a:p>
        </p:txBody>
      </p:sp>
      <p:sp>
        <p:nvSpPr>
          <p:cNvPr id="5" name="Text Placeholder 4">
            <a:extLst>
              <a:ext uri="{FF2B5EF4-FFF2-40B4-BE49-F238E27FC236}">
                <a16:creationId xmlns:a16="http://schemas.microsoft.com/office/drawing/2014/main" id="{8A29E7B9-4825-309F-55BF-622902E82CE2}"/>
              </a:ext>
            </a:extLst>
          </p:cNvPr>
          <p:cNvSpPr>
            <a:spLocks noGrp="1"/>
          </p:cNvSpPr>
          <p:nvPr>
            <p:ph type="body" sz="quarter" idx="13" hasCustomPrompt="1"/>
          </p:nvPr>
        </p:nvSpPr>
        <p:spPr>
          <a:xfrm>
            <a:off x="762000" y="914400"/>
            <a:ext cx="9607550" cy="298580"/>
          </a:xfrm>
        </p:spPr>
        <p:txBody>
          <a:bodyPr>
            <a:noAutofit/>
          </a:bodyPr>
          <a:lstStyle>
            <a:lvl1pPr marL="0" indent="0">
              <a:buNone/>
              <a:defRPr sz="2000" b="1">
                <a:solidFill>
                  <a:srgbClr val="595959"/>
                </a:solidFill>
              </a:defRPr>
            </a:lvl1pPr>
          </a:lstStyle>
          <a:p>
            <a:pPr lvl="0"/>
            <a:r>
              <a:rPr lang="en-US" dirty="0"/>
              <a:t>Body text</a:t>
            </a:r>
          </a:p>
        </p:txBody>
      </p:sp>
    </p:spTree>
    <p:extLst>
      <p:ext uri="{BB962C8B-B14F-4D97-AF65-F5344CB8AC3E}">
        <p14:creationId xmlns:p14="http://schemas.microsoft.com/office/powerpoint/2010/main" val="3824568716"/>
      </p:ext>
    </p:extLst>
  </p:cSld>
  <p:clrMapOvr>
    <a:masterClrMapping/>
  </p:clrMapOvr>
  <p:extLst>
    <p:ext uri="{DCECCB84-F9BA-43D5-87BE-67443E8EF086}">
      <p15:sldGuideLst xmlns:p15="http://schemas.microsoft.com/office/powerpoint/2012/main">
        <p15:guide id="1" orient="horz" pos="40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_Title Slide_Main">
  <p:cSld name="3_Title Slide_Main">
    <p:bg>
      <p:bgPr>
        <a:solidFill>
          <a:srgbClr val="6C87B3"/>
        </a:solidFill>
        <a:effectLst/>
      </p:bgPr>
    </p:bg>
    <p:spTree>
      <p:nvGrpSpPr>
        <p:cNvPr id="1" name="Shape 15"/>
        <p:cNvGrpSpPr/>
        <p:nvPr/>
      </p:nvGrpSpPr>
      <p:grpSpPr>
        <a:xfrm>
          <a:off x="0" y="0"/>
          <a:ext cx="0" cy="0"/>
          <a:chOff x="0" y="0"/>
          <a:chExt cx="0" cy="0"/>
        </a:xfrm>
      </p:grpSpPr>
      <p:sp>
        <p:nvSpPr>
          <p:cNvPr id="16" name="Google Shape;16;p24"/>
          <p:cNvSpPr/>
          <p:nvPr/>
        </p:nvSpPr>
        <p:spPr>
          <a:xfrm>
            <a:off x="472440" y="457200"/>
            <a:ext cx="11247120" cy="59436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7" name="Google Shape;17;p2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SzPts val="2400"/>
              <a:buNone/>
              <a:defRPr sz="2400"/>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4"/>
          <p:cNvSpPr txBox="1">
            <a:spLocks noGrp="1"/>
          </p:cNvSpPr>
          <p:nvPr>
            <p:ph type="ctrTitle"/>
          </p:nvPr>
        </p:nvSpPr>
        <p:spPr>
          <a:xfrm>
            <a:off x="1524000" y="-943138"/>
            <a:ext cx="9144000" cy="44531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chivo"/>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1573007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Text + Picture">
  <p:cSld name="Title + Text + Picture">
    <p:spTree>
      <p:nvGrpSpPr>
        <p:cNvPr id="1" name="Shape 19"/>
        <p:cNvGrpSpPr/>
        <p:nvPr/>
      </p:nvGrpSpPr>
      <p:grpSpPr>
        <a:xfrm>
          <a:off x="0" y="0"/>
          <a:ext cx="0" cy="0"/>
          <a:chOff x="0" y="0"/>
          <a:chExt cx="0" cy="0"/>
        </a:xfrm>
      </p:grpSpPr>
      <p:sp>
        <p:nvSpPr>
          <p:cNvPr id="20" name="Google Shape;20;p25"/>
          <p:cNvSpPr txBox="1">
            <a:spLocks noGrp="1"/>
          </p:cNvSpPr>
          <p:nvPr>
            <p:ph type="title"/>
          </p:nvPr>
        </p:nvSpPr>
        <p:spPr>
          <a:xfrm>
            <a:off x="838200" y="365126"/>
            <a:ext cx="10515600" cy="959178"/>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3200"/>
              <a:buFont typeface="Archivo"/>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25"/>
          <p:cNvSpPr txBox="1">
            <a:spLocks noGrp="1"/>
          </p:cNvSpPr>
          <p:nvPr>
            <p:ph type="body" idx="1"/>
          </p:nvPr>
        </p:nvSpPr>
        <p:spPr>
          <a:xfrm>
            <a:off x="838200" y="1825625"/>
            <a:ext cx="5056762"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dk1"/>
                </a:solidFill>
                <a:latin typeface="Archivo"/>
                <a:ea typeface="Archivo"/>
                <a:cs typeface="Archivo"/>
                <a:sym typeface="Archivo"/>
              </a:defRPr>
            </a:lvl1pPr>
            <a:lvl2pPr marL="0" lvl="1" indent="0" algn="r">
              <a:spcBef>
                <a:spcPts val="0"/>
              </a:spcBef>
              <a:buNone/>
              <a:defRPr sz="1200" b="0" i="0" u="none" strike="noStrike" cap="none">
                <a:solidFill>
                  <a:schemeClr val="dk1"/>
                </a:solidFill>
                <a:latin typeface="Archivo"/>
                <a:ea typeface="Archivo"/>
                <a:cs typeface="Archivo"/>
                <a:sym typeface="Archivo"/>
              </a:defRPr>
            </a:lvl2pPr>
            <a:lvl3pPr marL="0" lvl="2" indent="0" algn="r">
              <a:spcBef>
                <a:spcPts val="0"/>
              </a:spcBef>
              <a:buNone/>
              <a:defRPr sz="1200" b="0" i="0" u="none" strike="noStrike" cap="none">
                <a:solidFill>
                  <a:schemeClr val="dk1"/>
                </a:solidFill>
                <a:latin typeface="Archivo"/>
                <a:ea typeface="Archivo"/>
                <a:cs typeface="Archivo"/>
                <a:sym typeface="Archivo"/>
              </a:defRPr>
            </a:lvl3pPr>
            <a:lvl4pPr marL="0" lvl="3" indent="0" algn="r">
              <a:spcBef>
                <a:spcPts val="0"/>
              </a:spcBef>
              <a:buNone/>
              <a:defRPr sz="1200" b="0" i="0" u="none" strike="noStrike" cap="none">
                <a:solidFill>
                  <a:schemeClr val="dk1"/>
                </a:solidFill>
                <a:latin typeface="Archivo"/>
                <a:ea typeface="Archivo"/>
                <a:cs typeface="Archivo"/>
                <a:sym typeface="Archivo"/>
              </a:defRPr>
            </a:lvl4pPr>
            <a:lvl5pPr marL="0" lvl="4" indent="0" algn="r">
              <a:spcBef>
                <a:spcPts val="0"/>
              </a:spcBef>
              <a:buNone/>
              <a:defRPr sz="1200" b="0" i="0" u="none" strike="noStrike" cap="none">
                <a:solidFill>
                  <a:schemeClr val="dk1"/>
                </a:solidFill>
                <a:latin typeface="Archivo"/>
                <a:ea typeface="Archivo"/>
                <a:cs typeface="Archivo"/>
                <a:sym typeface="Archivo"/>
              </a:defRPr>
            </a:lvl5pPr>
            <a:lvl6pPr marL="0" lvl="5" indent="0" algn="r">
              <a:spcBef>
                <a:spcPts val="0"/>
              </a:spcBef>
              <a:buNone/>
              <a:defRPr sz="1200" b="0" i="0" u="none" strike="noStrike" cap="none">
                <a:solidFill>
                  <a:schemeClr val="dk1"/>
                </a:solidFill>
                <a:latin typeface="Archivo"/>
                <a:ea typeface="Archivo"/>
                <a:cs typeface="Archivo"/>
                <a:sym typeface="Archivo"/>
              </a:defRPr>
            </a:lvl6pPr>
            <a:lvl7pPr marL="0" lvl="6" indent="0" algn="r">
              <a:spcBef>
                <a:spcPts val="0"/>
              </a:spcBef>
              <a:buNone/>
              <a:defRPr sz="1200" b="0" i="0" u="none" strike="noStrike" cap="none">
                <a:solidFill>
                  <a:schemeClr val="dk1"/>
                </a:solidFill>
                <a:latin typeface="Archivo"/>
                <a:ea typeface="Archivo"/>
                <a:cs typeface="Archivo"/>
                <a:sym typeface="Archivo"/>
              </a:defRPr>
            </a:lvl7pPr>
            <a:lvl8pPr marL="0" lvl="7" indent="0" algn="r">
              <a:spcBef>
                <a:spcPts val="0"/>
              </a:spcBef>
              <a:buNone/>
              <a:defRPr sz="1200" b="0" i="0" u="none" strike="noStrike" cap="none">
                <a:solidFill>
                  <a:schemeClr val="dk1"/>
                </a:solidFill>
                <a:latin typeface="Archivo"/>
                <a:ea typeface="Archivo"/>
                <a:cs typeface="Archivo"/>
                <a:sym typeface="Archivo"/>
              </a:defRPr>
            </a:lvl8pPr>
            <a:lvl9pPr marL="0" lvl="8" indent="0" algn="r">
              <a:spcBef>
                <a:spcPts val="0"/>
              </a:spcBef>
              <a:buNone/>
              <a:defRPr sz="1200" b="0" i="0" u="none" strike="noStrike" cap="none">
                <a:solidFill>
                  <a:schemeClr val="dk1"/>
                </a:solidFill>
                <a:latin typeface="Archivo"/>
                <a:ea typeface="Archivo"/>
                <a:cs typeface="Archivo"/>
                <a:sym typeface="Archivo"/>
              </a:defRPr>
            </a:lvl9pPr>
          </a:lstStyle>
          <a:p>
            <a:pPr marL="0" lvl="0" indent="0" algn="r" rtl="0">
              <a:spcBef>
                <a:spcPts val="0"/>
              </a:spcBef>
              <a:spcAft>
                <a:spcPts val="0"/>
              </a:spcAft>
              <a:buNone/>
            </a:pPr>
            <a:fld id="{00000000-1234-1234-1234-123412341234}" type="slidenum">
              <a:rPr lang="en-US"/>
              <a:t>‹#›</a:t>
            </a:fld>
            <a:endParaRPr dirty="0"/>
          </a:p>
        </p:txBody>
      </p:sp>
      <p:sp>
        <p:nvSpPr>
          <p:cNvPr id="23" name="Google Shape;23;p25"/>
          <p:cNvSpPr txBox="1"/>
          <p:nvPr/>
        </p:nvSpPr>
        <p:spPr>
          <a:xfrm>
            <a:off x="3581399" y="6408107"/>
            <a:ext cx="5029201" cy="26161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1100"/>
              <a:buFont typeface="Archivo"/>
              <a:buNone/>
            </a:pPr>
            <a:r>
              <a:rPr lang="en-US" sz="1100" b="0" i="0" u="none" strike="noStrike" cap="none" dirty="0">
                <a:solidFill>
                  <a:schemeClr val="dk1"/>
                </a:solidFill>
                <a:latin typeface="Archivo"/>
                <a:ea typeface="Archivo"/>
                <a:cs typeface="Archivo"/>
                <a:sym typeface="Archivo"/>
              </a:rPr>
              <a:t>ANE Symposium 2024</a:t>
            </a:r>
            <a:endParaRPr dirty="0"/>
          </a:p>
        </p:txBody>
      </p:sp>
      <p:cxnSp>
        <p:nvCxnSpPr>
          <p:cNvPr id="24" name="Google Shape;24;p25"/>
          <p:cNvCxnSpPr/>
          <p:nvPr/>
        </p:nvCxnSpPr>
        <p:spPr>
          <a:xfrm>
            <a:off x="838200" y="1239463"/>
            <a:ext cx="10515600" cy="0"/>
          </a:xfrm>
          <a:prstGeom prst="straightConnector1">
            <a:avLst/>
          </a:prstGeom>
          <a:noFill/>
          <a:ln w="19050" cap="flat" cmpd="sng">
            <a:solidFill>
              <a:srgbClr val="6C87B3"/>
            </a:solidFill>
            <a:prstDash val="solid"/>
            <a:miter lim="800000"/>
            <a:headEnd type="none" w="sm" len="sm"/>
            <a:tailEnd type="none" w="sm" len="sm"/>
          </a:ln>
        </p:spPr>
      </p:cxnSp>
      <p:sp>
        <p:nvSpPr>
          <p:cNvPr id="25" name="Google Shape;25;p25"/>
          <p:cNvSpPr>
            <a:spLocks noGrp="1"/>
          </p:cNvSpPr>
          <p:nvPr>
            <p:ph type="pic" idx="2"/>
          </p:nvPr>
        </p:nvSpPr>
        <p:spPr>
          <a:xfrm>
            <a:off x="6284068" y="1825625"/>
            <a:ext cx="5069732" cy="4351338"/>
          </a:xfrm>
          <a:prstGeom prst="rect">
            <a:avLst/>
          </a:prstGeom>
          <a:noFill/>
          <a:ln>
            <a:noFill/>
          </a:ln>
        </p:spPr>
      </p:sp>
    </p:spTree>
    <p:extLst>
      <p:ext uri="{BB962C8B-B14F-4D97-AF65-F5344CB8AC3E}">
        <p14:creationId xmlns:p14="http://schemas.microsoft.com/office/powerpoint/2010/main" val="24489313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Text">
  <p:cSld name="Title + Text">
    <p:spTree>
      <p:nvGrpSpPr>
        <p:cNvPr id="1" name="Shape 26"/>
        <p:cNvGrpSpPr/>
        <p:nvPr/>
      </p:nvGrpSpPr>
      <p:grpSpPr>
        <a:xfrm>
          <a:off x="0" y="0"/>
          <a:ext cx="0" cy="0"/>
          <a:chOff x="0" y="0"/>
          <a:chExt cx="0" cy="0"/>
        </a:xfrm>
      </p:grpSpPr>
      <p:sp>
        <p:nvSpPr>
          <p:cNvPr id="27" name="Google Shape;27;p26"/>
          <p:cNvSpPr txBox="1">
            <a:spLocks noGrp="1"/>
          </p:cNvSpPr>
          <p:nvPr>
            <p:ph type="title"/>
          </p:nvPr>
        </p:nvSpPr>
        <p:spPr>
          <a:xfrm>
            <a:off x="838200" y="365126"/>
            <a:ext cx="10515600" cy="959178"/>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3200"/>
              <a:buFont typeface="Archivo"/>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26"/>
          <p:cNvSpPr txBox="1"/>
          <p:nvPr/>
        </p:nvSpPr>
        <p:spPr>
          <a:xfrm>
            <a:off x="3581399" y="6408107"/>
            <a:ext cx="5029201" cy="26161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1100"/>
              <a:buFont typeface="Archivo"/>
              <a:buNone/>
            </a:pPr>
            <a:r>
              <a:rPr lang="en-US" sz="1100" dirty="0">
                <a:solidFill>
                  <a:schemeClr val="dk1"/>
                </a:solidFill>
                <a:latin typeface="Archivo"/>
                <a:ea typeface="Archivo"/>
                <a:cs typeface="Archivo"/>
                <a:sym typeface="Archivo"/>
              </a:rPr>
              <a:t>ANE Symposium 2024</a:t>
            </a:r>
            <a:endParaRPr dirty="0"/>
          </a:p>
        </p:txBody>
      </p:sp>
      <p:cxnSp>
        <p:nvCxnSpPr>
          <p:cNvPr id="30" name="Google Shape;30;p26"/>
          <p:cNvCxnSpPr/>
          <p:nvPr/>
        </p:nvCxnSpPr>
        <p:spPr>
          <a:xfrm>
            <a:off x="838200" y="1251038"/>
            <a:ext cx="10515600" cy="0"/>
          </a:xfrm>
          <a:prstGeom prst="straightConnector1">
            <a:avLst/>
          </a:prstGeom>
          <a:noFill/>
          <a:ln w="19050" cap="flat" cmpd="sng">
            <a:solidFill>
              <a:srgbClr val="6C87B3"/>
            </a:solidFill>
            <a:prstDash val="solid"/>
            <a:miter lim="800000"/>
            <a:headEnd type="none" w="sm" len="sm"/>
            <a:tailEnd type="none" w="sm" len="sm"/>
          </a:ln>
        </p:spPr>
      </p:cxnSp>
      <p:sp>
        <p:nvSpPr>
          <p:cNvPr id="31" name="Google Shape;31;p26"/>
          <p:cNvSpPr txBox="1"/>
          <p:nvPr/>
        </p:nvSpPr>
        <p:spPr>
          <a:xfrm>
            <a:off x="8610600" y="6356349"/>
            <a:ext cx="2743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chivo"/>
                <a:ea typeface="Archivo"/>
                <a:cs typeface="Archivo"/>
                <a:sym typeface="Archivo"/>
              </a:rPr>
              <a:t>‹#›</a:t>
            </a:fld>
            <a:endParaRPr sz="1200" dirty="0">
              <a:solidFill>
                <a:schemeClr val="dk1"/>
              </a:solidFill>
              <a:latin typeface="Archivo"/>
              <a:ea typeface="Archivo"/>
              <a:cs typeface="Archivo"/>
              <a:sym typeface="Archivo"/>
            </a:endParaRPr>
          </a:p>
        </p:txBody>
      </p:sp>
    </p:spTree>
    <p:extLst>
      <p:ext uri="{BB962C8B-B14F-4D97-AF65-F5344CB8AC3E}">
        <p14:creationId xmlns:p14="http://schemas.microsoft.com/office/powerpoint/2010/main" val="27824124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sp>
        <p:nvSpPr>
          <p:cNvPr id="19" name="Google Shape;19;p3"/>
          <p:cNvSpPr txBox="1">
            <a:spLocks noGrp="1"/>
          </p:cNvSpPr>
          <p:nvPr>
            <p:ph type="title"/>
          </p:nvPr>
        </p:nvSpPr>
        <p:spPr>
          <a:xfrm>
            <a:off x="212400" y="288567"/>
            <a:ext cx="11606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0" name="Google Shape;20;p3"/>
          <p:cNvSpPr txBox="1">
            <a:spLocks noGrp="1"/>
          </p:cNvSpPr>
          <p:nvPr>
            <p:ph type="body" idx="1"/>
          </p:nvPr>
        </p:nvSpPr>
        <p:spPr>
          <a:xfrm>
            <a:off x="110800" y="1171900"/>
            <a:ext cx="11606800" cy="49200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Clr>
                <a:schemeClr val="dk1"/>
              </a:buClr>
              <a:buSzPts val="1800"/>
              <a:buChar char="●"/>
              <a:defRPr>
                <a:solidFill>
                  <a:schemeClr val="dk1"/>
                </a:solidFill>
              </a:defRPr>
            </a:lvl1pPr>
            <a:lvl2pPr marL="1219170" lvl="1" indent="-423323">
              <a:spcBef>
                <a:spcPts val="0"/>
              </a:spcBef>
              <a:spcAft>
                <a:spcPts val="0"/>
              </a:spcAft>
              <a:buClr>
                <a:schemeClr val="dk1"/>
              </a:buClr>
              <a:buSzPts val="1400"/>
              <a:buChar char="○"/>
              <a:defRPr>
                <a:solidFill>
                  <a:schemeClr val="dk1"/>
                </a:solidFill>
              </a:defRPr>
            </a:lvl2pPr>
            <a:lvl3pPr marL="1828754" lvl="2" indent="-423323">
              <a:spcBef>
                <a:spcPts val="0"/>
              </a:spcBef>
              <a:spcAft>
                <a:spcPts val="0"/>
              </a:spcAft>
              <a:buClr>
                <a:schemeClr val="dk1"/>
              </a:buClr>
              <a:buSzPts val="1400"/>
              <a:buChar char="■"/>
              <a:defRPr>
                <a:solidFill>
                  <a:schemeClr val="dk1"/>
                </a:solidFill>
              </a:defRPr>
            </a:lvl3pPr>
            <a:lvl4pPr marL="2438339" lvl="3" indent="-423323">
              <a:spcBef>
                <a:spcPts val="0"/>
              </a:spcBef>
              <a:spcAft>
                <a:spcPts val="0"/>
              </a:spcAft>
              <a:buClr>
                <a:schemeClr val="dk1"/>
              </a:buClr>
              <a:buSzPts val="1400"/>
              <a:buChar char="●"/>
              <a:defRPr>
                <a:solidFill>
                  <a:schemeClr val="dk1"/>
                </a:solidFill>
              </a:defRPr>
            </a:lvl4pPr>
            <a:lvl5pPr marL="3047924" lvl="4" indent="-423323">
              <a:spcBef>
                <a:spcPts val="0"/>
              </a:spcBef>
              <a:spcAft>
                <a:spcPts val="0"/>
              </a:spcAft>
              <a:buClr>
                <a:schemeClr val="dk1"/>
              </a:buClr>
              <a:buSzPts val="1400"/>
              <a:buChar char="○"/>
              <a:defRPr>
                <a:solidFill>
                  <a:schemeClr val="dk1"/>
                </a:solidFill>
              </a:defRPr>
            </a:lvl5pPr>
            <a:lvl6pPr marL="3657509" lvl="5" indent="-423323">
              <a:spcBef>
                <a:spcPts val="0"/>
              </a:spcBef>
              <a:spcAft>
                <a:spcPts val="0"/>
              </a:spcAft>
              <a:buClr>
                <a:schemeClr val="dk1"/>
              </a:buClr>
              <a:buSzPts val="1400"/>
              <a:buChar char="■"/>
              <a:defRPr>
                <a:solidFill>
                  <a:schemeClr val="dk1"/>
                </a:solidFill>
              </a:defRPr>
            </a:lvl6pPr>
            <a:lvl7pPr marL="4267093" lvl="6" indent="-423323">
              <a:spcBef>
                <a:spcPts val="0"/>
              </a:spcBef>
              <a:spcAft>
                <a:spcPts val="0"/>
              </a:spcAft>
              <a:buClr>
                <a:schemeClr val="dk1"/>
              </a:buClr>
              <a:buSzPts val="1400"/>
              <a:buChar char="●"/>
              <a:defRPr>
                <a:solidFill>
                  <a:schemeClr val="dk1"/>
                </a:solidFill>
              </a:defRPr>
            </a:lvl7pPr>
            <a:lvl8pPr marL="4876678" lvl="7" indent="-423323">
              <a:spcBef>
                <a:spcPts val="0"/>
              </a:spcBef>
              <a:spcAft>
                <a:spcPts val="0"/>
              </a:spcAft>
              <a:buClr>
                <a:schemeClr val="dk1"/>
              </a:buClr>
              <a:buSzPts val="1400"/>
              <a:buChar char="○"/>
              <a:defRPr>
                <a:solidFill>
                  <a:schemeClr val="dk1"/>
                </a:solidFill>
              </a:defRPr>
            </a:lvl8pPr>
            <a:lvl9pPr marL="5486263" lvl="8" indent="-423323">
              <a:spcBef>
                <a:spcPts val="0"/>
              </a:spcBef>
              <a:spcAft>
                <a:spcPts val="0"/>
              </a:spcAft>
              <a:buClr>
                <a:schemeClr val="dk1"/>
              </a:buClr>
              <a:buSzPts val="1400"/>
              <a:buChar char="■"/>
              <a:defRPr>
                <a:solidFill>
                  <a:schemeClr val="dk1"/>
                </a:solidFill>
              </a:defRPr>
            </a:lvl9pPr>
          </a:lstStyle>
          <a:p>
            <a:endParaRPr/>
          </a:p>
        </p:txBody>
      </p:sp>
      <p:sp>
        <p:nvSpPr>
          <p:cNvPr id="21" name="Google Shape;21;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22" name="Google Shape;22;p3"/>
          <p:cNvCxnSpPr/>
          <p:nvPr/>
        </p:nvCxnSpPr>
        <p:spPr>
          <a:xfrm rot="10800000" flipH="1">
            <a:off x="283100" y="1038100"/>
            <a:ext cx="11606800" cy="18800"/>
          </a:xfrm>
          <a:prstGeom prst="straightConnector1">
            <a:avLst/>
          </a:prstGeom>
          <a:noFill/>
          <a:ln w="38100" cap="flat" cmpd="sng">
            <a:solidFill>
              <a:srgbClr val="6D9EEB"/>
            </a:solidFill>
            <a:prstDash val="solid"/>
            <a:round/>
            <a:headEnd type="none" w="med" len="med"/>
            <a:tailEnd type="none" w="med" len="med"/>
          </a:ln>
        </p:spPr>
      </p:cxnSp>
    </p:spTree>
    <p:extLst>
      <p:ext uri="{BB962C8B-B14F-4D97-AF65-F5344CB8AC3E}">
        <p14:creationId xmlns:p14="http://schemas.microsoft.com/office/powerpoint/2010/main" val="1088005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8B6E5-C563-DA40-8971-79C7909E14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49BD60-3B28-6945-8FEC-5874E9F63B4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3CBFDF-36FE-4148-B6B0-03EE252CC816}"/>
              </a:ext>
            </a:extLst>
          </p:cNvPr>
          <p:cNvSpPr>
            <a:spLocks noGrp="1"/>
          </p:cNvSpPr>
          <p:nvPr>
            <p:ph type="dt" sz="half" idx="10"/>
          </p:nvPr>
        </p:nvSpPr>
        <p:spPr/>
        <p:txBody>
          <a:bodyPr/>
          <a:lstStyle/>
          <a:p>
            <a:fld id="{0FE15CF5-1CA7-7E41-9021-76133956CE41}" type="datetime1">
              <a:rPr lang="en-US" smtClean="0"/>
              <a:t>4/1/24</a:t>
            </a:fld>
            <a:endParaRPr lang="en-US"/>
          </a:p>
        </p:txBody>
      </p:sp>
      <p:sp>
        <p:nvSpPr>
          <p:cNvPr id="5" name="Footer Placeholder 4">
            <a:extLst>
              <a:ext uri="{FF2B5EF4-FFF2-40B4-BE49-F238E27FC236}">
                <a16:creationId xmlns:a16="http://schemas.microsoft.com/office/drawing/2014/main" id="{E2A6C709-89E9-AA4E-A659-D293051565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D14871-D411-0E41-9F20-B7591E40E2A0}"/>
              </a:ext>
            </a:extLst>
          </p:cNvPr>
          <p:cNvSpPr>
            <a:spLocks noGrp="1"/>
          </p:cNvSpPr>
          <p:nvPr>
            <p:ph type="sldNum" sz="quarter" idx="12"/>
          </p:nvPr>
        </p:nvSpPr>
        <p:spPr/>
        <p:txBody>
          <a:bodyPr/>
          <a:lstStyle/>
          <a:p>
            <a:fld id="{77F4578E-AB0A-0846-B678-1CAEF8CF63B4}" type="slidenum">
              <a:rPr lang="en-US" smtClean="0"/>
              <a:t>‹#›</a:t>
            </a:fld>
            <a:endParaRPr lang="en-US"/>
          </a:p>
        </p:txBody>
      </p:sp>
    </p:spTree>
    <p:extLst>
      <p:ext uri="{BB962C8B-B14F-4D97-AF65-F5344CB8AC3E}">
        <p14:creationId xmlns:p14="http://schemas.microsoft.com/office/powerpoint/2010/main" val="23495586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F6C14-A9F8-4745-9321-22E2143AA0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48F61D-E5B5-254F-97F0-1E528B3C02B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3A88A38-61DD-AF4E-BB97-50849660FD96}"/>
              </a:ext>
            </a:extLst>
          </p:cNvPr>
          <p:cNvSpPr>
            <a:spLocks noGrp="1"/>
          </p:cNvSpPr>
          <p:nvPr>
            <p:ph type="dt" sz="half" idx="10"/>
          </p:nvPr>
        </p:nvSpPr>
        <p:spPr/>
        <p:txBody>
          <a:bodyPr/>
          <a:lstStyle/>
          <a:p>
            <a:fld id="{C8D6E001-35E7-8942-89FD-FC63FA994B0C}" type="datetime1">
              <a:rPr lang="en-US" smtClean="0"/>
              <a:t>4/1/24</a:t>
            </a:fld>
            <a:endParaRPr lang="en-US"/>
          </a:p>
        </p:txBody>
      </p:sp>
      <p:sp>
        <p:nvSpPr>
          <p:cNvPr id="5" name="Footer Placeholder 4">
            <a:extLst>
              <a:ext uri="{FF2B5EF4-FFF2-40B4-BE49-F238E27FC236}">
                <a16:creationId xmlns:a16="http://schemas.microsoft.com/office/drawing/2014/main" id="{2631ED26-ECB1-A24B-8D73-BAD4FD92D7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3D2F15-9053-AD43-8171-8455BEDAD429}"/>
              </a:ext>
            </a:extLst>
          </p:cNvPr>
          <p:cNvSpPr>
            <a:spLocks noGrp="1"/>
          </p:cNvSpPr>
          <p:nvPr>
            <p:ph type="sldNum" sz="quarter" idx="12"/>
          </p:nvPr>
        </p:nvSpPr>
        <p:spPr/>
        <p:txBody>
          <a:bodyPr/>
          <a:lstStyle/>
          <a:p>
            <a:fld id="{77F4578E-AB0A-0846-B678-1CAEF8CF63B4}" type="slidenum">
              <a:rPr lang="en-US" smtClean="0"/>
              <a:t>‹#›</a:t>
            </a:fld>
            <a:endParaRPr lang="en-US"/>
          </a:p>
        </p:txBody>
      </p:sp>
    </p:spTree>
    <p:extLst>
      <p:ext uri="{BB962C8B-B14F-4D97-AF65-F5344CB8AC3E}">
        <p14:creationId xmlns:p14="http://schemas.microsoft.com/office/powerpoint/2010/main" val="2157313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E104B-E180-6148-80C7-E0BE60F21F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AF85B7-104A-C74B-B1E5-4A09C9F36D3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B6ABD3-4E40-8D4F-8EA3-857BE9E1DF8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F4BDC85-E7E7-2B4B-A961-E974D5E673E7}"/>
              </a:ext>
            </a:extLst>
          </p:cNvPr>
          <p:cNvSpPr>
            <a:spLocks noGrp="1"/>
          </p:cNvSpPr>
          <p:nvPr>
            <p:ph type="dt" sz="half" idx="10"/>
          </p:nvPr>
        </p:nvSpPr>
        <p:spPr/>
        <p:txBody>
          <a:bodyPr/>
          <a:lstStyle/>
          <a:p>
            <a:fld id="{14354826-B59E-3346-81FE-2C7021E8E9A7}" type="datetime1">
              <a:rPr lang="en-US" smtClean="0"/>
              <a:t>4/1/24</a:t>
            </a:fld>
            <a:endParaRPr lang="en-US"/>
          </a:p>
        </p:txBody>
      </p:sp>
      <p:sp>
        <p:nvSpPr>
          <p:cNvPr id="6" name="Footer Placeholder 5">
            <a:extLst>
              <a:ext uri="{FF2B5EF4-FFF2-40B4-BE49-F238E27FC236}">
                <a16:creationId xmlns:a16="http://schemas.microsoft.com/office/drawing/2014/main" id="{C5D4C05E-31E1-B343-8B00-4FAABB924F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26BAA5-E5C2-8B42-9220-D739A8DD40F3}"/>
              </a:ext>
            </a:extLst>
          </p:cNvPr>
          <p:cNvSpPr>
            <a:spLocks noGrp="1"/>
          </p:cNvSpPr>
          <p:nvPr>
            <p:ph type="sldNum" sz="quarter" idx="12"/>
          </p:nvPr>
        </p:nvSpPr>
        <p:spPr/>
        <p:txBody>
          <a:bodyPr/>
          <a:lstStyle/>
          <a:p>
            <a:fld id="{77F4578E-AB0A-0846-B678-1CAEF8CF63B4}" type="slidenum">
              <a:rPr lang="en-US" smtClean="0"/>
              <a:t>‹#›</a:t>
            </a:fld>
            <a:endParaRPr lang="en-US"/>
          </a:p>
        </p:txBody>
      </p:sp>
    </p:spTree>
    <p:extLst>
      <p:ext uri="{BB962C8B-B14F-4D97-AF65-F5344CB8AC3E}">
        <p14:creationId xmlns:p14="http://schemas.microsoft.com/office/powerpoint/2010/main" val="740029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27623-7983-FB48-B810-FB2EC6A8BAD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5E3BA93-78D0-BC46-9EEB-AF9B774A0C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CC146C4-8CA9-084F-9FAF-F5686BBF376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8ADEF9C-E138-1B49-9612-31A69C5BEB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76F8F35-A9D2-5F47-A414-1F417E2CBD3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D37635C-0FDA-8143-8ABC-B2931B6C5D52}"/>
              </a:ext>
            </a:extLst>
          </p:cNvPr>
          <p:cNvSpPr>
            <a:spLocks noGrp="1"/>
          </p:cNvSpPr>
          <p:nvPr>
            <p:ph type="dt" sz="half" idx="10"/>
          </p:nvPr>
        </p:nvSpPr>
        <p:spPr/>
        <p:txBody>
          <a:bodyPr/>
          <a:lstStyle/>
          <a:p>
            <a:fld id="{21942D2F-248F-2B46-A5C1-AC2B24269516}" type="datetime1">
              <a:rPr lang="en-US" smtClean="0"/>
              <a:t>4/1/24</a:t>
            </a:fld>
            <a:endParaRPr lang="en-US"/>
          </a:p>
        </p:txBody>
      </p:sp>
      <p:sp>
        <p:nvSpPr>
          <p:cNvPr id="8" name="Footer Placeholder 7">
            <a:extLst>
              <a:ext uri="{FF2B5EF4-FFF2-40B4-BE49-F238E27FC236}">
                <a16:creationId xmlns:a16="http://schemas.microsoft.com/office/drawing/2014/main" id="{7A54CAD6-477B-024A-AC1D-54AAC20D42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FFD3D42-A91A-0D4E-8B92-FD0742C55676}"/>
              </a:ext>
            </a:extLst>
          </p:cNvPr>
          <p:cNvSpPr>
            <a:spLocks noGrp="1"/>
          </p:cNvSpPr>
          <p:nvPr>
            <p:ph type="sldNum" sz="quarter" idx="12"/>
          </p:nvPr>
        </p:nvSpPr>
        <p:spPr/>
        <p:txBody>
          <a:bodyPr/>
          <a:lstStyle/>
          <a:p>
            <a:fld id="{77F4578E-AB0A-0846-B678-1CAEF8CF63B4}" type="slidenum">
              <a:rPr lang="en-US" smtClean="0"/>
              <a:t>‹#›</a:t>
            </a:fld>
            <a:endParaRPr lang="en-US"/>
          </a:p>
        </p:txBody>
      </p:sp>
    </p:spTree>
    <p:extLst>
      <p:ext uri="{BB962C8B-B14F-4D97-AF65-F5344CB8AC3E}">
        <p14:creationId xmlns:p14="http://schemas.microsoft.com/office/powerpoint/2010/main" val="39357504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1EC86-2E47-AF40-993B-B9ED86FF48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E79FDC-4C85-1B4E-BCB0-940D829E49F4}"/>
              </a:ext>
            </a:extLst>
          </p:cNvPr>
          <p:cNvSpPr>
            <a:spLocks noGrp="1"/>
          </p:cNvSpPr>
          <p:nvPr>
            <p:ph type="dt" sz="half" idx="10"/>
          </p:nvPr>
        </p:nvSpPr>
        <p:spPr/>
        <p:txBody>
          <a:bodyPr/>
          <a:lstStyle/>
          <a:p>
            <a:fld id="{30862A6B-24C9-B54E-B550-82EE7648C82C}" type="datetime1">
              <a:rPr lang="en-US" smtClean="0"/>
              <a:t>4/1/24</a:t>
            </a:fld>
            <a:endParaRPr lang="en-US"/>
          </a:p>
        </p:txBody>
      </p:sp>
      <p:sp>
        <p:nvSpPr>
          <p:cNvPr id="4" name="Footer Placeholder 3">
            <a:extLst>
              <a:ext uri="{FF2B5EF4-FFF2-40B4-BE49-F238E27FC236}">
                <a16:creationId xmlns:a16="http://schemas.microsoft.com/office/drawing/2014/main" id="{3EDD2D22-5FFB-AC46-AA58-589BD6B44E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1DD2A22-D56F-C441-A53D-0ED46B8D186F}"/>
              </a:ext>
            </a:extLst>
          </p:cNvPr>
          <p:cNvSpPr>
            <a:spLocks noGrp="1"/>
          </p:cNvSpPr>
          <p:nvPr>
            <p:ph type="sldNum" sz="quarter" idx="12"/>
          </p:nvPr>
        </p:nvSpPr>
        <p:spPr/>
        <p:txBody>
          <a:bodyPr/>
          <a:lstStyle/>
          <a:p>
            <a:fld id="{77F4578E-AB0A-0846-B678-1CAEF8CF63B4}" type="slidenum">
              <a:rPr lang="en-US" smtClean="0"/>
              <a:t>‹#›</a:t>
            </a:fld>
            <a:endParaRPr lang="en-US"/>
          </a:p>
        </p:txBody>
      </p:sp>
    </p:spTree>
    <p:extLst>
      <p:ext uri="{BB962C8B-B14F-4D97-AF65-F5344CB8AC3E}">
        <p14:creationId xmlns:p14="http://schemas.microsoft.com/office/powerpoint/2010/main" val="1065060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200421-0EC0-A74C-89EC-424A7ADFA671}"/>
              </a:ext>
            </a:extLst>
          </p:cNvPr>
          <p:cNvSpPr>
            <a:spLocks noGrp="1"/>
          </p:cNvSpPr>
          <p:nvPr>
            <p:ph type="dt" sz="half" idx="10"/>
          </p:nvPr>
        </p:nvSpPr>
        <p:spPr/>
        <p:txBody>
          <a:bodyPr/>
          <a:lstStyle/>
          <a:p>
            <a:fld id="{6E017075-CA17-1C46-A853-6711A83DC858}" type="datetime1">
              <a:rPr lang="en-US" smtClean="0"/>
              <a:t>4/1/24</a:t>
            </a:fld>
            <a:endParaRPr lang="en-US"/>
          </a:p>
        </p:txBody>
      </p:sp>
      <p:sp>
        <p:nvSpPr>
          <p:cNvPr id="3" name="Footer Placeholder 2">
            <a:extLst>
              <a:ext uri="{FF2B5EF4-FFF2-40B4-BE49-F238E27FC236}">
                <a16:creationId xmlns:a16="http://schemas.microsoft.com/office/drawing/2014/main" id="{57FF079B-B434-3941-9C38-8387A3AFC1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A6CDFEC-4738-5348-A9BA-7C7CE2F0F76D}"/>
              </a:ext>
            </a:extLst>
          </p:cNvPr>
          <p:cNvSpPr>
            <a:spLocks noGrp="1"/>
          </p:cNvSpPr>
          <p:nvPr>
            <p:ph type="sldNum" sz="quarter" idx="12"/>
          </p:nvPr>
        </p:nvSpPr>
        <p:spPr/>
        <p:txBody>
          <a:bodyPr/>
          <a:lstStyle/>
          <a:p>
            <a:fld id="{77F4578E-AB0A-0846-B678-1CAEF8CF63B4}" type="slidenum">
              <a:rPr lang="en-US" smtClean="0"/>
              <a:t>‹#›</a:t>
            </a:fld>
            <a:endParaRPr lang="en-US"/>
          </a:p>
        </p:txBody>
      </p:sp>
    </p:spTree>
    <p:extLst>
      <p:ext uri="{BB962C8B-B14F-4D97-AF65-F5344CB8AC3E}">
        <p14:creationId xmlns:p14="http://schemas.microsoft.com/office/powerpoint/2010/main" val="1371111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4B82D-225E-BF47-AEF8-5A1AC3C300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4BB09F1-0262-E94C-86F1-1A79A56AB1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0B3053-DA99-D44A-B009-A85CA10F22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EC75190-C635-2C45-9CF1-4386CFD96860}"/>
              </a:ext>
            </a:extLst>
          </p:cNvPr>
          <p:cNvSpPr>
            <a:spLocks noGrp="1"/>
          </p:cNvSpPr>
          <p:nvPr>
            <p:ph type="dt" sz="half" idx="10"/>
          </p:nvPr>
        </p:nvSpPr>
        <p:spPr/>
        <p:txBody>
          <a:bodyPr/>
          <a:lstStyle/>
          <a:p>
            <a:fld id="{F583F294-A4C4-6346-A5E6-FBADE804E401}" type="datetime1">
              <a:rPr lang="en-US" smtClean="0"/>
              <a:t>4/1/24</a:t>
            </a:fld>
            <a:endParaRPr lang="en-US"/>
          </a:p>
        </p:txBody>
      </p:sp>
      <p:sp>
        <p:nvSpPr>
          <p:cNvPr id="6" name="Footer Placeholder 5">
            <a:extLst>
              <a:ext uri="{FF2B5EF4-FFF2-40B4-BE49-F238E27FC236}">
                <a16:creationId xmlns:a16="http://schemas.microsoft.com/office/drawing/2014/main" id="{831E654D-3189-E847-8A5C-EF936B2C5C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ED14B5-09A9-5C40-9278-37BB011702BF}"/>
              </a:ext>
            </a:extLst>
          </p:cNvPr>
          <p:cNvSpPr>
            <a:spLocks noGrp="1"/>
          </p:cNvSpPr>
          <p:nvPr>
            <p:ph type="sldNum" sz="quarter" idx="12"/>
          </p:nvPr>
        </p:nvSpPr>
        <p:spPr/>
        <p:txBody>
          <a:bodyPr/>
          <a:lstStyle/>
          <a:p>
            <a:fld id="{77F4578E-AB0A-0846-B678-1CAEF8CF63B4}" type="slidenum">
              <a:rPr lang="en-US" smtClean="0"/>
              <a:t>‹#›</a:t>
            </a:fld>
            <a:endParaRPr lang="en-US"/>
          </a:p>
        </p:txBody>
      </p:sp>
    </p:spTree>
    <p:extLst>
      <p:ext uri="{BB962C8B-B14F-4D97-AF65-F5344CB8AC3E}">
        <p14:creationId xmlns:p14="http://schemas.microsoft.com/office/powerpoint/2010/main" val="23089265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E3394-DE65-FC4E-B503-57A11D0E80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A44198F-5F27-8C46-9C2A-E1AF882A53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D80052-4550-9E4A-A648-865E4AC63E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CB53F04-A088-7A49-B870-768FABA55E7F}"/>
              </a:ext>
            </a:extLst>
          </p:cNvPr>
          <p:cNvSpPr>
            <a:spLocks noGrp="1"/>
          </p:cNvSpPr>
          <p:nvPr>
            <p:ph type="dt" sz="half" idx="10"/>
          </p:nvPr>
        </p:nvSpPr>
        <p:spPr/>
        <p:txBody>
          <a:bodyPr/>
          <a:lstStyle/>
          <a:p>
            <a:fld id="{BED84542-33C4-434B-95C3-F2A369A8E4B4}" type="datetime1">
              <a:rPr lang="en-US" smtClean="0"/>
              <a:t>4/1/24</a:t>
            </a:fld>
            <a:endParaRPr lang="en-US"/>
          </a:p>
        </p:txBody>
      </p:sp>
      <p:sp>
        <p:nvSpPr>
          <p:cNvPr id="6" name="Footer Placeholder 5">
            <a:extLst>
              <a:ext uri="{FF2B5EF4-FFF2-40B4-BE49-F238E27FC236}">
                <a16:creationId xmlns:a16="http://schemas.microsoft.com/office/drawing/2014/main" id="{8CA31BF4-D9B0-1B44-BF75-6E4BB8A6F5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996E2C-6E29-1947-9D4F-C39E9CDB9F51}"/>
              </a:ext>
            </a:extLst>
          </p:cNvPr>
          <p:cNvSpPr>
            <a:spLocks noGrp="1"/>
          </p:cNvSpPr>
          <p:nvPr>
            <p:ph type="sldNum" sz="quarter" idx="12"/>
          </p:nvPr>
        </p:nvSpPr>
        <p:spPr/>
        <p:txBody>
          <a:bodyPr/>
          <a:lstStyle/>
          <a:p>
            <a:fld id="{77F4578E-AB0A-0846-B678-1CAEF8CF63B4}" type="slidenum">
              <a:rPr lang="en-US" smtClean="0"/>
              <a:t>‹#›</a:t>
            </a:fld>
            <a:endParaRPr lang="en-US"/>
          </a:p>
        </p:txBody>
      </p:sp>
    </p:spTree>
    <p:extLst>
      <p:ext uri="{BB962C8B-B14F-4D97-AF65-F5344CB8AC3E}">
        <p14:creationId xmlns:p14="http://schemas.microsoft.com/office/powerpoint/2010/main" val="2113381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779CD2-BBE0-5746-9F09-B99CA209DE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878D443-1720-834E-A9D4-25A78D4201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F47D8D-B920-6B41-8E7B-CDF1FD2AC0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66C641-BF0B-E54A-8AEC-ACBF7E9AE79B}" type="datetime1">
              <a:rPr lang="en-US" smtClean="0"/>
              <a:t>4/1/24</a:t>
            </a:fld>
            <a:endParaRPr lang="en-US"/>
          </a:p>
        </p:txBody>
      </p:sp>
      <p:sp>
        <p:nvSpPr>
          <p:cNvPr id="5" name="Footer Placeholder 4">
            <a:extLst>
              <a:ext uri="{FF2B5EF4-FFF2-40B4-BE49-F238E27FC236}">
                <a16:creationId xmlns:a16="http://schemas.microsoft.com/office/drawing/2014/main" id="{2F3E6A35-E7B8-3645-A3AF-4EC1662274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86BEDB9-64EF-F84A-AA05-7943CD11E9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F4578E-AB0A-0846-B678-1CAEF8CF63B4}" type="slidenum">
              <a:rPr lang="en-US" smtClean="0"/>
              <a:t>‹#›</a:t>
            </a:fld>
            <a:endParaRPr lang="en-US"/>
          </a:p>
        </p:txBody>
      </p:sp>
    </p:spTree>
    <p:extLst>
      <p:ext uri="{BB962C8B-B14F-4D97-AF65-F5344CB8AC3E}">
        <p14:creationId xmlns:p14="http://schemas.microsoft.com/office/powerpoint/2010/main" val="4564304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 id="2147483664" r:id="rId14"/>
    <p:sldLayoutId id="2147483668" r:id="rId15"/>
    <p:sldLayoutId id="2147483669" r:id="rId16"/>
    <p:sldLayoutId id="2147483670" r:id="rId17"/>
    <p:sldLayoutId id="2147483676" r:id="rId1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file:////Users/danielfink/Library/Group%20Containers/UBF8T346G9.ms/WebArchiveCopyPasteTempFiles/com.microsoft.Word/page25image1191238096"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anesymposium.aqrc.ucdavis.edu/2024-program-information#NoiseAbatement"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anesymposium.aqrc.ucdavis.edu/2024-program-information"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anesymposium.aqrc.ucdavis.edu/2024-program-information#CommunityEngagement"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hyperlink" Target="https://anesymposium.aqrc.ucdavis.edu/2024-program-information#EnvironmentalImpacts"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hyperlink" Target="https://anesymposium.aqrc.ucdavis.edu/2024-program-information#AAM"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hyperlink" Target="https://anesymposium.aqrc.ucdavis.edu/2024-program-information#NoiseImpacts"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hyperlink" Target="https://www.inceusa.org/pub/?id=37672776-CF88-8B30-D31E-156A0BAC4457" TargetMode="External"/><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hyperlink" Target="https://www.inceusa.org/pub/"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www.regulations.gov/comment/FAA-2023-0855-2265" TargetMode="External"/><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hyperlink" Target="https://anesymposium.aqrc.ucdavis.edu/2024-program-information#ClimateChange"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hyperlink" Target="https://anesymposium.aqrc.ucdavis.edu/2024-program-information#AQEmissions"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anesymposium.aqrc.ucdavis.edu/2024-program-information#Keynote" TargetMode="External"/><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hyperlink" Target="https://sccgov.iqm2.com/Citizens/Detail_LegiFile.aspx?Frame=&amp;MeetingID=9967&amp;MediaPosition=14756.035&amp;ID=93897&amp;CssClass=" TargetMode="External"/><Relationship Id="rId4" Type="http://schemas.openxmlformats.org/officeDocument/2006/relationships/image" Target="../media/image37.png"/></Relationships>
</file>

<file path=ppt/slides/_rels/slide61.xml.rels><?xml version="1.0" encoding="UTF-8" standalone="yes"?>
<Relationships xmlns="http://schemas.openxmlformats.org/package/2006/relationships"><Relationship Id="rId3" Type="http://schemas.openxmlformats.org/officeDocument/2006/relationships/hyperlink" Target="https://www.libarts.colostate.edu/people/szahran/"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hyperlink" Target="https://files.santaclaracounty.gov/migrated/RHV-Airborne-Lead-Study-Report.pdf"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s://files.santaclaracounty.gov/migrated/RHV-Airborne-Lead-Study-Report.pdf"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63.xml.rels><?xml version="1.0" encoding="UTF-8" standalone="yes"?>
<Relationships xmlns="http://schemas.openxmlformats.org/package/2006/relationships"><Relationship Id="rId3" Type="http://schemas.openxmlformats.org/officeDocument/2006/relationships/hyperlink" Target="https://sccgov.iqm2.com/Citizens/FileOpen.aspx?Type=12&amp;ID=8842&amp;Inline=True"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hyperlink" Target="https://anesymposium.aqrc.ucdavis.edu/2024-program-information#Keynote" TargetMode="External"/><Relationship Id="rId2" Type="http://schemas.openxmlformats.org/officeDocument/2006/relationships/hyperlink" Target="https://youtu.be/MKorFV4U3h4?si=RsTpFbK1A4tJ_5pP"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s://www.faa.gov/regulations_policies/policy_guidance/noise/survey" TargetMode="External"/><Relationship Id="rId2" Type="http://schemas.openxmlformats.org/officeDocument/2006/relationships/hyperlink" Target="https://www.faa.gov/noisepolicyreview" TargetMode="Externa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hyperlink" Target="https://anesymposium.aqrc.ucdavis.edu/2024-program-information#NoisePolicy"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anesymposium.aqrc.ucdavis.edu/2024-program-information#HealthEffects"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458ED-7E78-3046-AE88-E4EB82A5B0C4}"/>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5796702-F416-3247-9CFA-61C7C730CC55}"/>
              </a:ext>
            </a:extLst>
          </p:cNvPr>
          <p:cNvSpPr>
            <a:spLocks noGrp="1"/>
          </p:cNvSpPr>
          <p:nvPr>
            <p:ph type="subTitle" idx="1"/>
          </p:nvPr>
        </p:nvSpPr>
        <p:spPr/>
        <p:txBody>
          <a:bodyPr/>
          <a:lstStyle/>
          <a:p>
            <a:endParaRPr lang="en-US"/>
          </a:p>
        </p:txBody>
      </p:sp>
      <p:pic>
        <p:nvPicPr>
          <p:cNvPr id="1026" name="Picture 2" descr="https://powerpoint.officeapps.live.com/pods/GetClipboardImage.ashx?Id=d310e17e-3465-403c-a855-5f9cddf20235&amp;DC=US1&amp;pkey=64c4638f-a250-46c0-bdbc-f5a59df6e8fe&amp;wdwaccluster=US1">
            <a:extLst>
              <a:ext uri="{FF2B5EF4-FFF2-40B4-BE49-F238E27FC236}">
                <a16:creationId xmlns:a16="http://schemas.microsoft.com/office/drawing/2014/main" id="{DE2468FC-F4E9-C549-B278-8E3ED36689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44407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9FF92-FC48-5947-AD24-BC2A33269153}"/>
              </a:ext>
            </a:extLst>
          </p:cNvPr>
          <p:cNvSpPr>
            <a:spLocks noGrp="1"/>
          </p:cNvSpPr>
          <p:nvPr>
            <p:ph type="title"/>
          </p:nvPr>
        </p:nvSpPr>
        <p:spPr>
          <a:xfrm>
            <a:off x="838200" y="139838"/>
            <a:ext cx="10515600" cy="570205"/>
          </a:xfrm>
        </p:spPr>
        <p:txBody>
          <a:bodyPr>
            <a:normAutofit/>
          </a:bodyPr>
          <a:lstStyle/>
          <a:p>
            <a:pPr algn="ctr"/>
            <a:r>
              <a:rPr lang="en-US" sz="2400" dirty="0"/>
              <a:t>SESSION TWO (Cont’d)</a:t>
            </a:r>
          </a:p>
        </p:txBody>
      </p:sp>
      <p:sp>
        <p:nvSpPr>
          <p:cNvPr id="3" name="Content Placeholder 2">
            <a:extLst>
              <a:ext uri="{FF2B5EF4-FFF2-40B4-BE49-F238E27FC236}">
                <a16:creationId xmlns:a16="http://schemas.microsoft.com/office/drawing/2014/main" id="{EC8E8C25-6788-FA49-8F43-3AEDF5942798}"/>
              </a:ext>
            </a:extLst>
          </p:cNvPr>
          <p:cNvSpPr>
            <a:spLocks noGrp="1"/>
          </p:cNvSpPr>
          <p:nvPr>
            <p:ph idx="1"/>
          </p:nvPr>
        </p:nvSpPr>
        <p:spPr>
          <a:xfrm>
            <a:off x="318052" y="2222578"/>
            <a:ext cx="11741425" cy="4635422"/>
          </a:xfrm>
        </p:spPr>
        <p:txBody>
          <a:bodyPr>
            <a:noAutofit/>
          </a:bodyPr>
          <a:lstStyle/>
          <a:p>
            <a:pPr fontAlgn="base"/>
            <a:r>
              <a:rPr lang="en-US" sz="1600" dirty="0"/>
              <a:t>Both speakers believe the long-standing premise for the FAA Aircraft Sound Criteria does not work and in fact can’t be defended for aircraft noise</a:t>
            </a:r>
          </a:p>
          <a:p>
            <a:pPr fontAlgn="base"/>
            <a:r>
              <a:rPr lang="en-US" sz="1600" dirty="0"/>
              <a:t>The health impacted zone/health risk zone is much larger than the DNL boundaries.  DNL is flawed.</a:t>
            </a:r>
          </a:p>
          <a:p>
            <a:pPr fontAlgn="base"/>
            <a:r>
              <a:rPr lang="en-US" sz="1600" dirty="0"/>
              <a:t>Bryan Johnson created an experiment designed to measure the duration of the full sound spectrum of aircraft flyovers/designed to measure aircraft sounds.  Recording both sound and vibrations induced into solid surfaces from the sound energy.  </a:t>
            </a:r>
          </a:p>
          <a:p>
            <a:pPr lvl="1" fontAlgn="base"/>
            <a:r>
              <a:rPr lang="en-US" sz="1600" dirty="0"/>
              <a:t>The findings concluded that the current FAA approved aircraft sound criteria and methodology does not include the vast majority of sound being produced by aircraft as their primary sound is either not measured at all or its presence is significantly subtracted from the overall sound produced through the use of the manipulations associated with the dB(A) sound weighting.  </a:t>
            </a:r>
          </a:p>
          <a:p>
            <a:pPr lvl="1" fontAlgn="base"/>
            <a:r>
              <a:rPr lang="en-US" sz="1600" dirty="0"/>
              <a:t>Low Frequency Aircraft Noise – sound transmitted by aircraft noise causes vibrations in solid surfaces.  This energy can also cause vibrations within the human body.</a:t>
            </a:r>
          </a:p>
          <a:p>
            <a:pPr fontAlgn="base"/>
            <a:r>
              <a:rPr lang="en-US" sz="1600" dirty="0"/>
              <a:t>Mr. Fink believes this allows Americans to be exposed to unsafe levels of aviation noise, with poor and minority communities disproportionately affected.  Aviation noise exposure can be reduced immediately by operational changes and other the longer term by engine and airframe modification.</a:t>
            </a:r>
          </a:p>
          <a:p>
            <a:pPr lvl="1" fontAlgn="base"/>
            <a:r>
              <a:rPr lang="en-US" sz="1600" dirty="0"/>
              <a:t>Aviation noise annoyance a not a trivial problem.  Each episode of aviation noise disrupts conversations, interrupts activities, disturbs sleep, decreases productivity. </a:t>
            </a:r>
          </a:p>
          <a:p>
            <a:pPr lvl="1" fontAlgn="base"/>
            <a:r>
              <a:rPr lang="en-US" sz="1600" dirty="0"/>
              <a:t>For impacted communities, the effects extend far beyond annoyance to stress, anger, frustration, and a sense of powerlessness.</a:t>
            </a:r>
          </a:p>
        </p:txBody>
      </p:sp>
      <p:sp>
        <p:nvSpPr>
          <p:cNvPr id="5" name="TextBox 4">
            <a:extLst>
              <a:ext uri="{FF2B5EF4-FFF2-40B4-BE49-F238E27FC236}">
                <a16:creationId xmlns:a16="http://schemas.microsoft.com/office/drawing/2014/main" id="{B93B4753-A789-AF44-9D09-A8DED67ADDB8}"/>
              </a:ext>
            </a:extLst>
          </p:cNvPr>
          <p:cNvSpPr txBox="1"/>
          <p:nvPr/>
        </p:nvSpPr>
        <p:spPr>
          <a:xfrm>
            <a:off x="0" y="555057"/>
            <a:ext cx="12192000" cy="1446550"/>
          </a:xfrm>
          <a:prstGeom prst="rect">
            <a:avLst/>
          </a:prstGeom>
          <a:noFill/>
        </p:spPr>
        <p:txBody>
          <a:bodyPr wrap="square" rtlCol="0">
            <a:spAutoFit/>
          </a:bodyPr>
          <a:lstStyle/>
          <a:p>
            <a:pPr algn="ctr"/>
            <a:r>
              <a:rPr lang="en-US" sz="2400" b="1" dirty="0"/>
              <a:t>Aircraft Sound is a Form of Pollution and Should be Treated as a Public Health Hazard </a:t>
            </a:r>
          </a:p>
          <a:p>
            <a:pPr algn="ctr"/>
            <a:r>
              <a:rPr lang="en-US" sz="2000" dirty="0"/>
              <a:t>Bryan Johnson, Community Researcher </a:t>
            </a:r>
          </a:p>
          <a:p>
            <a:pPr algn="ctr"/>
            <a:r>
              <a:rPr lang="en-US" sz="2400" b="1" dirty="0"/>
              <a:t>The FAA Allows Americans to be Exposed to Unsafe Levels of Aviation Noise </a:t>
            </a:r>
          </a:p>
          <a:p>
            <a:pPr algn="ctr"/>
            <a:r>
              <a:rPr lang="en-US" sz="2000" dirty="0"/>
              <a:t>Daniel Fink, The Quiet Coalition</a:t>
            </a:r>
          </a:p>
        </p:txBody>
      </p:sp>
      <p:sp>
        <p:nvSpPr>
          <p:cNvPr id="6" name="Slide Number Placeholder 5">
            <a:extLst>
              <a:ext uri="{FF2B5EF4-FFF2-40B4-BE49-F238E27FC236}">
                <a16:creationId xmlns:a16="http://schemas.microsoft.com/office/drawing/2014/main" id="{46F6AC0A-3CA8-354C-A44F-8E288B56F1A4}"/>
              </a:ext>
            </a:extLst>
          </p:cNvPr>
          <p:cNvSpPr>
            <a:spLocks noGrp="1"/>
          </p:cNvSpPr>
          <p:nvPr>
            <p:ph type="sldNum" sz="quarter" idx="12"/>
          </p:nvPr>
        </p:nvSpPr>
        <p:spPr/>
        <p:txBody>
          <a:bodyPr/>
          <a:lstStyle/>
          <a:p>
            <a:fld id="{77F4578E-AB0A-0846-B678-1CAEF8CF63B4}" type="slidenum">
              <a:rPr lang="en-US" smtClean="0"/>
              <a:t>10</a:t>
            </a:fld>
            <a:endParaRPr lang="en-US"/>
          </a:p>
        </p:txBody>
      </p:sp>
    </p:spTree>
    <p:extLst>
      <p:ext uri="{BB962C8B-B14F-4D97-AF65-F5344CB8AC3E}">
        <p14:creationId xmlns:p14="http://schemas.microsoft.com/office/powerpoint/2010/main" val="8106119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07D5F-A87C-11DA-C3F5-C4EDFD5AC6AA}"/>
              </a:ext>
            </a:extLst>
          </p:cNvPr>
          <p:cNvSpPr>
            <a:spLocks noGrp="1"/>
          </p:cNvSpPr>
          <p:nvPr>
            <p:ph type="title"/>
          </p:nvPr>
        </p:nvSpPr>
        <p:spPr>
          <a:xfrm>
            <a:off x="-513104" y="403803"/>
            <a:ext cx="13019424" cy="574459"/>
          </a:xfrm>
        </p:spPr>
        <p:txBody>
          <a:bodyPr>
            <a:noAutofit/>
          </a:bodyPr>
          <a:lstStyle/>
          <a:p>
            <a:pPr algn="ctr"/>
            <a:br>
              <a:rPr lang="en-US" sz="3000" b="1" dirty="0"/>
            </a:br>
            <a:r>
              <a:rPr lang="en-US" sz="3000" b="1" dirty="0"/>
              <a:t>Is DNL the correct metric for aircraft noise?</a:t>
            </a:r>
          </a:p>
        </p:txBody>
      </p:sp>
      <p:sp>
        <p:nvSpPr>
          <p:cNvPr id="3" name="Content Placeholder 2">
            <a:extLst>
              <a:ext uri="{FF2B5EF4-FFF2-40B4-BE49-F238E27FC236}">
                <a16:creationId xmlns:a16="http://schemas.microsoft.com/office/drawing/2014/main" id="{F818A097-25AC-2FE4-E4D5-A7634FDD606C}"/>
              </a:ext>
            </a:extLst>
          </p:cNvPr>
          <p:cNvSpPr>
            <a:spLocks noGrp="1"/>
          </p:cNvSpPr>
          <p:nvPr>
            <p:ph idx="1"/>
          </p:nvPr>
        </p:nvSpPr>
        <p:spPr>
          <a:xfrm>
            <a:off x="8044070" y="1255665"/>
            <a:ext cx="4015408" cy="5462376"/>
          </a:xfrm>
        </p:spPr>
        <p:txBody>
          <a:bodyPr>
            <a:normAutofit/>
          </a:bodyPr>
          <a:lstStyle/>
          <a:p>
            <a:pPr lvl="0"/>
            <a:r>
              <a:rPr lang="en-US" sz="2700" b="1" i="1" dirty="0"/>
              <a:t>Day-night Sound Level (DNL) </a:t>
            </a:r>
            <a:r>
              <a:rPr lang="en-US" sz="2200" dirty="0"/>
              <a:t>Defined as the average sound energy in a 24-hour period with a 10-dB penalty added to the nighttime levels (10:00 p.m. to 7:00 a.m.).</a:t>
            </a:r>
          </a:p>
          <a:p>
            <a:pPr lvl="1"/>
            <a:r>
              <a:rPr lang="en-US" sz="2200" dirty="0"/>
              <a:t>Equivalent Operations For DNL = 65</a:t>
            </a:r>
          </a:p>
          <a:p>
            <a:pPr lvl="1"/>
            <a:r>
              <a:rPr lang="en-US" sz="2200" b="1" dirty="0"/>
              <a:t>1 Event/Day</a:t>
            </a:r>
            <a:r>
              <a:rPr lang="en-US" sz="2200" dirty="0"/>
              <a:t> SEL 114.4 </a:t>
            </a:r>
            <a:r>
              <a:rPr lang="en-US" sz="2200" dirty="0" err="1"/>
              <a:t>dBA</a:t>
            </a:r>
            <a:r>
              <a:rPr lang="en-US" sz="2200" dirty="0"/>
              <a:t> = DNL 65</a:t>
            </a:r>
          </a:p>
          <a:p>
            <a:pPr lvl="1"/>
            <a:r>
              <a:rPr lang="en-US" sz="2200" b="1" dirty="0"/>
              <a:t>10 Events/Day</a:t>
            </a:r>
            <a:r>
              <a:rPr lang="en-US" sz="2200" dirty="0"/>
              <a:t> SEL 104.4 </a:t>
            </a:r>
            <a:r>
              <a:rPr lang="en-US" sz="2200" dirty="0" err="1"/>
              <a:t>dBA</a:t>
            </a:r>
            <a:r>
              <a:rPr lang="en-US" sz="2200" dirty="0"/>
              <a:t> = DNL 65</a:t>
            </a:r>
          </a:p>
          <a:p>
            <a:pPr lvl="1"/>
            <a:r>
              <a:rPr lang="en-US" sz="2200" b="1" dirty="0"/>
              <a:t>100 Events/Day</a:t>
            </a:r>
            <a:r>
              <a:rPr lang="en-US" sz="2200" dirty="0"/>
              <a:t> SEL 94.4 </a:t>
            </a:r>
            <a:r>
              <a:rPr lang="en-US" sz="2200" dirty="0" err="1"/>
              <a:t>dBA</a:t>
            </a:r>
            <a:r>
              <a:rPr lang="en-US" sz="2200" dirty="0"/>
              <a:t> = DNL 65</a:t>
            </a:r>
            <a:r>
              <a:rPr lang="en-US" dirty="0"/>
              <a:t>	</a:t>
            </a:r>
          </a:p>
          <a:p>
            <a:pPr lvl="2"/>
            <a:r>
              <a:rPr lang="en-US" sz="1600" dirty="0"/>
              <a:t>(FAA webpage, Fundamentals of Noise and Sound)</a:t>
            </a:r>
          </a:p>
        </p:txBody>
      </p:sp>
      <p:sp>
        <p:nvSpPr>
          <p:cNvPr id="4" name="Rectangle 2">
            <a:extLst>
              <a:ext uri="{FF2B5EF4-FFF2-40B4-BE49-F238E27FC236}">
                <a16:creationId xmlns:a16="http://schemas.microsoft.com/office/drawing/2014/main" id="{E269FBCD-A42C-74D1-6463-4D36680C19EC}"/>
              </a:ext>
            </a:extLst>
          </p:cNvPr>
          <p:cNvSpPr>
            <a:spLocks noChangeArrowheads="1"/>
          </p:cNvSpPr>
          <p:nvPr/>
        </p:nvSpPr>
        <p:spPr bwMode="auto">
          <a:xfrm>
            <a:off x="3436884" y="137371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5" name="Picture 4" descr="page25image1191238096">
            <a:extLst>
              <a:ext uri="{FF2B5EF4-FFF2-40B4-BE49-F238E27FC236}">
                <a16:creationId xmlns:a16="http://schemas.microsoft.com/office/drawing/2014/main" id="{560AFAF9-1041-3C93-BF49-F1BB2DD8874D}"/>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53464" y="1255665"/>
            <a:ext cx="7273771" cy="4509019"/>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337EC9A8-BA19-81D9-8CF5-2E20C46A28FE}"/>
              </a:ext>
            </a:extLst>
          </p:cNvPr>
          <p:cNvSpPr txBox="1">
            <a:spLocks/>
          </p:cNvSpPr>
          <p:nvPr/>
        </p:nvSpPr>
        <p:spPr>
          <a:xfrm>
            <a:off x="0" y="6042087"/>
            <a:ext cx="8322365" cy="843612"/>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endParaRPr lang="en-US" sz="1800" dirty="0">
              <a:latin typeface="Times New Roman" panose="02020603050405020304" pitchFamily="18" charset="0"/>
              <a:ea typeface="Times New Roman" panose="02020603050405020304" pitchFamily="18" charset="0"/>
            </a:endParaRPr>
          </a:p>
          <a:p>
            <a:r>
              <a:rPr lang="en-US" sz="1600" dirty="0"/>
              <a:t> </a:t>
            </a:r>
            <a:r>
              <a:rPr lang="en-US" sz="1600" dirty="0">
                <a:latin typeface="Helvetica" pitchFamily="2" charset="0"/>
                <a:ea typeface="Times New Roman" panose="02020603050405020304" pitchFamily="18" charset="0"/>
                <a:cs typeface="Arial" panose="020B0604020202020204" pitchFamily="34" charset="0"/>
              </a:rPr>
              <a:t>Figure 2. Different Numbers of Flights and Sound Exposure Levels Result in a Day-Night Average Sound Level (DNL) of 65 Decibels. Reproduced from Government Accountability Office, </a:t>
            </a:r>
            <a:r>
              <a:rPr lang="en-US" sz="1600" dirty="0">
                <a:latin typeface="Helvetica" pitchFamily="2" charset="0"/>
                <a:ea typeface="Times New Roman" panose="02020603050405020304" pitchFamily="18" charset="0"/>
              </a:rPr>
              <a:t>Aircraft Noise: FAA could improve outreach through enhanced noise metrics, communication, and support to communities</a:t>
            </a:r>
            <a:endParaRPr lang="en-US" sz="1600" dirty="0"/>
          </a:p>
        </p:txBody>
      </p:sp>
      <p:sp>
        <p:nvSpPr>
          <p:cNvPr id="6" name="Rectangle 5">
            <a:extLst>
              <a:ext uri="{FF2B5EF4-FFF2-40B4-BE49-F238E27FC236}">
                <a16:creationId xmlns:a16="http://schemas.microsoft.com/office/drawing/2014/main" id="{A32EA6CE-42A2-6344-B25B-49C5B25D2A8D}"/>
              </a:ext>
            </a:extLst>
          </p:cNvPr>
          <p:cNvSpPr/>
          <p:nvPr/>
        </p:nvSpPr>
        <p:spPr>
          <a:xfrm>
            <a:off x="1325217" y="172971"/>
            <a:ext cx="9342783" cy="461665"/>
          </a:xfrm>
          <a:prstGeom prst="rect">
            <a:avLst/>
          </a:prstGeom>
        </p:spPr>
        <p:txBody>
          <a:bodyPr wrap="square">
            <a:spAutoFit/>
          </a:bodyPr>
          <a:lstStyle/>
          <a:p>
            <a:pPr algn="ctr"/>
            <a:r>
              <a:rPr lang="en-US" sz="2400" dirty="0"/>
              <a:t>SESSION TWO (Cont’d)</a:t>
            </a:r>
          </a:p>
        </p:txBody>
      </p:sp>
      <p:sp>
        <p:nvSpPr>
          <p:cNvPr id="7" name="Slide Number Placeholder 6">
            <a:extLst>
              <a:ext uri="{FF2B5EF4-FFF2-40B4-BE49-F238E27FC236}">
                <a16:creationId xmlns:a16="http://schemas.microsoft.com/office/drawing/2014/main" id="{08CB632E-8B19-ED4F-B190-D3DDDA911816}"/>
              </a:ext>
            </a:extLst>
          </p:cNvPr>
          <p:cNvSpPr>
            <a:spLocks noGrp="1"/>
          </p:cNvSpPr>
          <p:nvPr>
            <p:ph type="sldNum" sz="quarter" idx="12"/>
          </p:nvPr>
        </p:nvSpPr>
        <p:spPr/>
        <p:txBody>
          <a:bodyPr/>
          <a:lstStyle/>
          <a:p>
            <a:fld id="{77F4578E-AB0A-0846-B678-1CAEF8CF63B4}" type="slidenum">
              <a:rPr lang="en-US" smtClean="0"/>
              <a:t>11</a:t>
            </a:fld>
            <a:endParaRPr lang="en-US"/>
          </a:p>
        </p:txBody>
      </p:sp>
    </p:spTree>
    <p:extLst>
      <p:ext uri="{BB962C8B-B14F-4D97-AF65-F5344CB8AC3E}">
        <p14:creationId xmlns:p14="http://schemas.microsoft.com/office/powerpoint/2010/main" val="34196657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D91AB-6CAE-8661-B513-5741A0AF7A73}"/>
              </a:ext>
            </a:extLst>
          </p:cNvPr>
          <p:cNvSpPr>
            <a:spLocks noGrp="1"/>
          </p:cNvSpPr>
          <p:nvPr>
            <p:ph type="title"/>
          </p:nvPr>
        </p:nvSpPr>
        <p:spPr>
          <a:xfrm>
            <a:off x="679237" y="1041028"/>
            <a:ext cx="10515600" cy="1325563"/>
          </a:xfrm>
        </p:spPr>
        <p:txBody>
          <a:bodyPr>
            <a:normAutofit/>
          </a:bodyPr>
          <a:lstStyle/>
          <a:p>
            <a:r>
              <a:rPr lang="en-US" sz="3500" b="1" u="sng" dirty="0"/>
              <a:t>Other metrics for aviation noise</a:t>
            </a:r>
          </a:p>
        </p:txBody>
      </p:sp>
      <p:sp>
        <p:nvSpPr>
          <p:cNvPr id="3" name="Content Placeholder 2">
            <a:extLst>
              <a:ext uri="{FF2B5EF4-FFF2-40B4-BE49-F238E27FC236}">
                <a16:creationId xmlns:a16="http://schemas.microsoft.com/office/drawing/2014/main" id="{AF7BD3D3-2EAA-20E2-5D4A-D11E306B2661}"/>
              </a:ext>
            </a:extLst>
          </p:cNvPr>
          <p:cNvSpPr>
            <a:spLocks noGrp="1"/>
          </p:cNvSpPr>
          <p:nvPr>
            <p:ph idx="1"/>
          </p:nvPr>
        </p:nvSpPr>
        <p:spPr>
          <a:xfrm>
            <a:off x="679237" y="2220775"/>
            <a:ext cx="10515600" cy="2868060"/>
          </a:xfrm>
        </p:spPr>
        <p:txBody>
          <a:bodyPr>
            <a:normAutofit/>
          </a:bodyPr>
          <a:lstStyle/>
          <a:p>
            <a:r>
              <a:rPr lang="en-US" sz="2500" dirty="0">
                <a:latin typeface="Helvetica" pitchFamily="2" charset="0"/>
              </a:rPr>
              <a:t>Number of noise events (NNE)</a:t>
            </a:r>
          </a:p>
          <a:p>
            <a:r>
              <a:rPr lang="en-US" sz="2500" i="0" u="none" strike="noStrike" dirty="0">
                <a:solidFill>
                  <a:srgbClr val="202124"/>
                </a:solidFill>
                <a:effectLst/>
                <a:latin typeface="Helvetica" pitchFamily="2" charset="0"/>
              </a:rPr>
              <a:t>Number-of-events Above a Specified Level, NA. This metric is usually denoted by </a:t>
            </a:r>
            <a:r>
              <a:rPr lang="en-US" sz="2500" i="0" u="none" strike="noStrike" dirty="0">
                <a:solidFill>
                  <a:srgbClr val="040C28"/>
                </a:solidFill>
                <a:effectLst/>
                <a:latin typeface="Helvetica" pitchFamily="2" charset="0"/>
              </a:rPr>
              <a:t>NAL(X)</a:t>
            </a:r>
            <a:r>
              <a:rPr lang="en-US" sz="2500" i="0" u="none" strike="noStrike" dirty="0">
                <a:solidFill>
                  <a:srgbClr val="202124"/>
                </a:solidFill>
                <a:effectLst/>
                <a:latin typeface="Helvetica" pitchFamily="2" charset="0"/>
              </a:rPr>
              <a:t>'. The NA metric calculates the total number of aircraft events (X) that exceed a selected sound level threshold (L) during a specified time period. The threshold is usually defined using either the SEL or </a:t>
            </a:r>
            <a:r>
              <a:rPr lang="en-US" sz="2500" i="0" u="none" strike="noStrike" dirty="0" err="1">
                <a:solidFill>
                  <a:srgbClr val="202124"/>
                </a:solidFill>
                <a:effectLst/>
                <a:latin typeface="Helvetica" pitchFamily="2" charset="0"/>
              </a:rPr>
              <a:t>L</a:t>
            </a:r>
            <a:r>
              <a:rPr lang="en-US" sz="2500" i="0" u="none" strike="noStrike" baseline="-25000" dirty="0" err="1">
                <a:solidFill>
                  <a:srgbClr val="202124"/>
                </a:solidFill>
                <a:effectLst/>
                <a:latin typeface="Helvetica" pitchFamily="2" charset="0"/>
              </a:rPr>
              <a:t>max</a:t>
            </a:r>
            <a:r>
              <a:rPr lang="en-US" sz="2500" i="0" u="none" strike="noStrike" dirty="0">
                <a:solidFill>
                  <a:srgbClr val="202124"/>
                </a:solidFill>
                <a:effectLst/>
                <a:latin typeface="Helvetica" pitchFamily="2" charset="0"/>
              </a:rPr>
              <a:t> metric.</a:t>
            </a:r>
            <a:endParaRPr lang="en-US" sz="2500" dirty="0">
              <a:latin typeface="Helvetica" pitchFamily="2" charset="0"/>
            </a:endParaRPr>
          </a:p>
          <a:p>
            <a:pPr marL="0" indent="0">
              <a:buNone/>
            </a:pPr>
            <a:endParaRPr lang="en-US" dirty="0"/>
          </a:p>
        </p:txBody>
      </p:sp>
      <p:sp>
        <p:nvSpPr>
          <p:cNvPr id="4" name="Rectangle 3">
            <a:extLst>
              <a:ext uri="{FF2B5EF4-FFF2-40B4-BE49-F238E27FC236}">
                <a16:creationId xmlns:a16="http://schemas.microsoft.com/office/drawing/2014/main" id="{80E80604-E750-8448-851B-612F6B9F4BF5}"/>
              </a:ext>
            </a:extLst>
          </p:cNvPr>
          <p:cNvSpPr/>
          <p:nvPr/>
        </p:nvSpPr>
        <p:spPr>
          <a:xfrm>
            <a:off x="824884" y="525880"/>
            <a:ext cx="9949133" cy="461665"/>
          </a:xfrm>
          <a:prstGeom prst="rect">
            <a:avLst/>
          </a:prstGeom>
        </p:spPr>
        <p:txBody>
          <a:bodyPr wrap="square">
            <a:spAutoFit/>
          </a:bodyPr>
          <a:lstStyle/>
          <a:p>
            <a:pPr algn="ctr"/>
            <a:r>
              <a:rPr lang="en-US" sz="2400" dirty="0"/>
              <a:t>SESSION TWO (Cont’d)</a:t>
            </a:r>
          </a:p>
        </p:txBody>
      </p:sp>
      <p:sp>
        <p:nvSpPr>
          <p:cNvPr id="5" name="Slide Number Placeholder 4">
            <a:extLst>
              <a:ext uri="{FF2B5EF4-FFF2-40B4-BE49-F238E27FC236}">
                <a16:creationId xmlns:a16="http://schemas.microsoft.com/office/drawing/2014/main" id="{5E18394C-755E-4C44-961F-F2C083F5B3C9}"/>
              </a:ext>
            </a:extLst>
          </p:cNvPr>
          <p:cNvSpPr>
            <a:spLocks noGrp="1"/>
          </p:cNvSpPr>
          <p:nvPr>
            <p:ph type="sldNum" sz="quarter" idx="12"/>
          </p:nvPr>
        </p:nvSpPr>
        <p:spPr/>
        <p:txBody>
          <a:bodyPr/>
          <a:lstStyle/>
          <a:p>
            <a:fld id="{77F4578E-AB0A-0846-B678-1CAEF8CF63B4}" type="slidenum">
              <a:rPr lang="en-US" smtClean="0"/>
              <a:t>12</a:t>
            </a:fld>
            <a:endParaRPr lang="en-US"/>
          </a:p>
        </p:txBody>
      </p:sp>
    </p:spTree>
    <p:extLst>
      <p:ext uri="{BB962C8B-B14F-4D97-AF65-F5344CB8AC3E}">
        <p14:creationId xmlns:p14="http://schemas.microsoft.com/office/powerpoint/2010/main" val="645539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AFEB1-F7C7-7E4A-BEA5-D80800631678}"/>
              </a:ext>
            </a:extLst>
          </p:cNvPr>
          <p:cNvSpPr>
            <a:spLocks noGrp="1"/>
          </p:cNvSpPr>
          <p:nvPr>
            <p:ph type="title"/>
          </p:nvPr>
        </p:nvSpPr>
        <p:spPr/>
        <p:txBody>
          <a:bodyPr>
            <a:normAutofit/>
          </a:bodyPr>
          <a:lstStyle/>
          <a:p>
            <a:pPr algn="ctr"/>
            <a:r>
              <a:rPr lang="en-US" sz="3500" b="1" dirty="0"/>
              <a:t>SESSION THREE</a:t>
            </a:r>
            <a:br>
              <a:rPr lang="en-US" sz="3000" b="1" dirty="0"/>
            </a:br>
            <a:r>
              <a:rPr lang="en-US" sz="3000" u="sng" dirty="0"/>
              <a:t>Beyond the Part 150 – Finding Noise Abatement Solutions</a:t>
            </a:r>
          </a:p>
        </p:txBody>
      </p:sp>
      <p:sp>
        <p:nvSpPr>
          <p:cNvPr id="3" name="Content Placeholder 2">
            <a:extLst>
              <a:ext uri="{FF2B5EF4-FFF2-40B4-BE49-F238E27FC236}">
                <a16:creationId xmlns:a16="http://schemas.microsoft.com/office/drawing/2014/main" id="{E4ADBEF3-7172-964E-A788-89F14CC2C98B}"/>
              </a:ext>
            </a:extLst>
          </p:cNvPr>
          <p:cNvSpPr>
            <a:spLocks noGrp="1"/>
          </p:cNvSpPr>
          <p:nvPr>
            <p:ph idx="1"/>
          </p:nvPr>
        </p:nvSpPr>
        <p:spPr>
          <a:xfrm>
            <a:off x="838200" y="1690688"/>
            <a:ext cx="10515600" cy="4640263"/>
          </a:xfrm>
        </p:spPr>
        <p:txBody>
          <a:bodyPr>
            <a:normAutofit fontScale="55000" lnSpcReduction="20000"/>
          </a:bodyPr>
          <a:lstStyle/>
          <a:p>
            <a:pPr fontAlgn="base"/>
            <a:r>
              <a:rPr lang="en-US" sz="4000" b="1" dirty="0"/>
              <a:t>Completed Part 150:  What's Next? </a:t>
            </a:r>
            <a:endParaRPr lang="en-US" sz="4000" dirty="0"/>
          </a:p>
          <a:p>
            <a:pPr lvl="1" fontAlgn="base"/>
            <a:r>
              <a:rPr lang="en-US" sz="3600" dirty="0"/>
              <a:t>Zachary Burch, Naples Airport Authority​</a:t>
            </a:r>
            <a:endParaRPr lang="en-US" sz="3600" b="0" i="0" dirty="0">
              <a:effectLst/>
            </a:endParaRPr>
          </a:p>
          <a:p>
            <a:pPr marL="0" indent="0" fontAlgn="base">
              <a:buNone/>
            </a:pPr>
            <a:endParaRPr lang="en-US" sz="4000" b="0" i="0" dirty="0">
              <a:effectLst/>
            </a:endParaRPr>
          </a:p>
          <a:p>
            <a:pPr fontAlgn="base"/>
            <a:r>
              <a:rPr lang="en-US" sz="4000" b="1" dirty="0"/>
              <a:t>PANYNJ Fly Quiet Program</a:t>
            </a:r>
            <a:r>
              <a:rPr lang="en-US" sz="4000" dirty="0"/>
              <a:t> </a:t>
            </a:r>
          </a:p>
          <a:p>
            <a:pPr lvl="1" fontAlgn="base"/>
            <a:r>
              <a:rPr lang="en-US" sz="3600" dirty="0"/>
              <a:t>Adeel Yousuf &amp; Jacob Atwood, Port Authority of New York &amp; New Jersey​</a:t>
            </a:r>
            <a:endParaRPr lang="en-US" sz="3600" b="0" i="0" dirty="0">
              <a:effectLst/>
            </a:endParaRPr>
          </a:p>
          <a:p>
            <a:pPr marL="0" indent="0" fontAlgn="base">
              <a:buNone/>
            </a:pPr>
            <a:endParaRPr lang="en-US" sz="4000" b="0" i="0" dirty="0">
              <a:effectLst/>
            </a:endParaRPr>
          </a:p>
          <a:p>
            <a:pPr fontAlgn="base"/>
            <a:r>
              <a:rPr lang="en-US" sz="4000" b="1" dirty="0"/>
              <a:t>Communicating Noise Abatement Information in the Chart Supplement </a:t>
            </a:r>
          </a:p>
          <a:p>
            <a:pPr lvl="1" fontAlgn="base"/>
            <a:r>
              <a:rPr lang="en-US" sz="3600" dirty="0"/>
              <a:t>Beth White, FAA​  (Pilots)</a:t>
            </a:r>
          </a:p>
          <a:p>
            <a:pPr marL="0" indent="0" fontAlgn="base">
              <a:buNone/>
            </a:pPr>
            <a:endParaRPr lang="en-US" sz="4000" b="0" i="0" dirty="0">
              <a:effectLst/>
            </a:endParaRPr>
          </a:p>
          <a:p>
            <a:pPr fontAlgn="base"/>
            <a:r>
              <a:rPr lang="en-US" sz="4000" b="1" dirty="0"/>
              <a:t>A Regional Approach to Addressing Airplane Noise and Emissions Concerns </a:t>
            </a:r>
          </a:p>
          <a:p>
            <a:pPr lvl="1" fontAlgn="base"/>
            <a:r>
              <a:rPr lang="en-US" sz="3600" dirty="0"/>
              <a:t>Matt </a:t>
            </a:r>
            <a:r>
              <a:rPr lang="en-US" sz="3600" dirty="0" err="1"/>
              <a:t>Liknaitzky</a:t>
            </a:r>
            <a:r>
              <a:rPr lang="en-US" sz="3600" dirty="0"/>
              <a:t>, Sling Pilot Academy​</a:t>
            </a:r>
            <a:endParaRPr lang="en-US" sz="3600" b="0" i="0" dirty="0">
              <a:effectLst/>
            </a:endParaRPr>
          </a:p>
          <a:p>
            <a:pPr marL="0" indent="0" fontAlgn="base">
              <a:buNone/>
            </a:pPr>
            <a:endParaRPr lang="en-US" sz="4000" b="0" i="0" dirty="0">
              <a:effectLst/>
            </a:endParaRPr>
          </a:p>
          <a:p>
            <a:pPr fontAlgn="base"/>
            <a:r>
              <a:rPr lang="en-US" sz="4000" b="1" dirty="0"/>
              <a:t>Community Perspective – Fly Quiet Programs </a:t>
            </a:r>
          </a:p>
          <a:p>
            <a:pPr lvl="1" fontAlgn="base"/>
            <a:r>
              <a:rPr lang="en-US" sz="3600" dirty="0"/>
              <a:t>Tami </a:t>
            </a:r>
            <a:r>
              <a:rPr lang="en-US" sz="3600" dirty="0" err="1"/>
              <a:t>Mulcahy</a:t>
            </a:r>
            <a:r>
              <a:rPr lang="en-US" sz="3600" dirty="0"/>
              <a:t>, Sky Posse Los Altos</a:t>
            </a:r>
            <a:endParaRPr lang="en-US" sz="3600" b="0" i="0" dirty="0">
              <a:effectLst/>
            </a:endParaRPr>
          </a:p>
          <a:p>
            <a:endParaRPr lang="en-US" dirty="0"/>
          </a:p>
        </p:txBody>
      </p:sp>
      <p:sp>
        <p:nvSpPr>
          <p:cNvPr id="4" name="TextBox 3">
            <a:extLst>
              <a:ext uri="{FF2B5EF4-FFF2-40B4-BE49-F238E27FC236}">
                <a16:creationId xmlns:a16="http://schemas.microsoft.com/office/drawing/2014/main" id="{A5A135F5-E4D9-B545-8B08-4A1BED36BC4F}"/>
              </a:ext>
            </a:extLst>
          </p:cNvPr>
          <p:cNvSpPr txBox="1"/>
          <p:nvPr/>
        </p:nvSpPr>
        <p:spPr>
          <a:xfrm>
            <a:off x="1687443" y="6330951"/>
            <a:ext cx="9525000" cy="369332"/>
          </a:xfrm>
          <a:prstGeom prst="rect">
            <a:avLst/>
          </a:prstGeom>
          <a:noFill/>
        </p:spPr>
        <p:txBody>
          <a:bodyPr wrap="square" rtlCol="0">
            <a:spAutoFit/>
          </a:bodyPr>
          <a:lstStyle/>
          <a:p>
            <a:pPr algn="ctr"/>
            <a:r>
              <a:rPr lang="en-US" dirty="0">
                <a:hlinkClick r:id="rId2"/>
              </a:rPr>
              <a:t>https://anesymposium.aqrc.ucdavis.edu/2024-program-information#NoiseAbatement</a:t>
            </a:r>
            <a:r>
              <a:rPr lang="en-US" dirty="0"/>
              <a:t> </a:t>
            </a:r>
          </a:p>
        </p:txBody>
      </p:sp>
      <p:sp>
        <p:nvSpPr>
          <p:cNvPr id="5" name="Slide Number Placeholder 4">
            <a:extLst>
              <a:ext uri="{FF2B5EF4-FFF2-40B4-BE49-F238E27FC236}">
                <a16:creationId xmlns:a16="http://schemas.microsoft.com/office/drawing/2014/main" id="{F2556364-B722-E544-A559-F0E57AB7D843}"/>
              </a:ext>
            </a:extLst>
          </p:cNvPr>
          <p:cNvSpPr>
            <a:spLocks noGrp="1"/>
          </p:cNvSpPr>
          <p:nvPr>
            <p:ph type="sldNum" sz="quarter" idx="12"/>
          </p:nvPr>
        </p:nvSpPr>
        <p:spPr/>
        <p:txBody>
          <a:bodyPr/>
          <a:lstStyle/>
          <a:p>
            <a:fld id="{77F4578E-AB0A-0846-B678-1CAEF8CF63B4}" type="slidenum">
              <a:rPr lang="en-US" smtClean="0"/>
              <a:t>13</a:t>
            </a:fld>
            <a:endParaRPr lang="en-US"/>
          </a:p>
        </p:txBody>
      </p:sp>
    </p:spTree>
    <p:extLst>
      <p:ext uri="{BB962C8B-B14F-4D97-AF65-F5344CB8AC3E}">
        <p14:creationId xmlns:p14="http://schemas.microsoft.com/office/powerpoint/2010/main" val="5009959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1A0A5-19A3-49EC-358A-B3DEF4F1D408}"/>
              </a:ext>
            </a:extLst>
          </p:cNvPr>
          <p:cNvSpPr>
            <a:spLocks noGrp="1"/>
          </p:cNvSpPr>
          <p:nvPr>
            <p:ph type="title"/>
          </p:nvPr>
        </p:nvSpPr>
        <p:spPr/>
        <p:txBody>
          <a:bodyPr/>
          <a:lstStyle/>
          <a:p>
            <a:r>
              <a:rPr lang="en-US" dirty="0"/>
              <a:t>BEYOND </a:t>
            </a:r>
            <a:br>
              <a:rPr lang="en-US" dirty="0"/>
            </a:br>
            <a:r>
              <a:rPr lang="en-US" dirty="0"/>
              <a:t>PART 150</a:t>
            </a:r>
          </a:p>
        </p:txBody>
      </p:sp>
      <p:sp>
        <p:nvSpPr>
          <p:cNvPr id="5" name="Text Placeholder 4">
            <a:extLst>
              <a:ext uri="{FF2B5EF4-FFF2-40B4-BE49-F238E27FC236}">
                <a16:creationId xmlns:a16="http://schemas.microsoft.com/office/drawing/2014/main" id="{C6685374-E4AE-5EED-B6B8-FC03FAF07109}"/>
              </a:ext>
            </a:extLst>
          </p:cNvPr>
          <p:cNvSpPr>
            <a:spLocks noGrp="1"/>
          </p:cNvSpPr>
          <p:nvPr>
            <p:ph type="body" sz="quarter" idx="15"/>
          </p:nvPr>
        </p:nvSpPr>
        <p:spPr/>
        <p:txBody>
          <a:bodyPr/>
          <a:lstStyle/>
          <a:p>
            <a:r>
              <a:rPr lang="en-US" dirty="0"/>
              <a:t>Zachary Burch</a:t>
            </a:r>
          </a:p>
          <a:p>
            <a:r>
              <a:rPr lang="en-US" dirty="0"/>
              <a:t>Senior Communications Manager</a:t>
            </a:r>
          </a:p>
        </p:txBody>
      </p:sp>
      <p:cxnSp>
        <p:nvCxnSpPr>
          <p:cNvPr id="13" name="Straight Connector 12">
            <a:extLst>
              <a:ext uri="{FF2B5EF4-FFF2-40B4-BE49-F238E27FC236}">
                <a16:creationId xmlns:a16="http://schemas.microsoft.com/office/drawing/2014/main" id="{A2E8DFD2-C7B7-C85B-0014-55AFC78226AA}"/>
              </a:ext>
            </a:extLst>
          </p:cNvPr>
          <p:cNvCxnSpPr>
            <a:cxnSpLocks/>
          </p:cNvCxnSpPr>
          <p:nvPr/>
        </p:nvCxnSpPr>
        <p:spPr>
          <a:xfrm>
            <a:off x="3466029" y="3760554"/>
            <a:ext cx="669549" cy="0"/>
          </a:xfrm>
          <a:prstGeom prst="line">
            <a:avLst/>
          </a:prstGeom>
          <a:noFill/>
          <a:ln w="19050" cap="flat" cmpd="sng" algn="ctr">
            <a:solidFill>
              <a:srgbClr val="F26322"/>
            </a:solidFill>
            <a:prstDash val="solid"/>
            <a:miter lim="800000"/>
          </a:ln>
          <a:effectLst/>
        </p:spPr>
      </p:cxnSp>
      <p:cxnSp>
        <p:nvCxnSpPr>
          <p:cNvPr id="14" name="Straight Connector 13">
            <a:extLst>
              <a:ext uri="{FF2B5EF4-FFF2-40B4-BE49-F238E27FC236}">
                <a16:creationId xmlns:a16="http://schemas.microsoft.com/office/drawing/2014/main" id="{9F1370AF-9F78-000C-D18A-17D490D7C770}"/>
              </a:ext>
            </a:extLst>
          </p:cNvPr>
          <p:cNvCxnSpPr>
            <a:cxnSpLocks/>
          </p:cNvCxnSpPr>
          <p:nvPr/>
        </p:nvCxnSpPr>
        <p:spPr>
          <a:xfrm>
            <a:off x="8004852" y="3760554"/>
            <a:ext cx="669549" cy="0"/>
          </a:xfrm>
          <a:prstGeom prst="line">
            <a:avLst/>
          </a:prstGeom>
          <a:noFill/>
          <a:ln w="19050" cap="flat" cmpd="sng" algn="ctr">
            <a:solidFill>
              <a:srgbClr val="F26322"/>
            </a:solidFill>
            <a:prstDash val="solid"/>
            <a:miter lim="800000"/>
          </a:ln>
          <a:effectLst/>
        </p:spPr>
      </p:cxnSp>
      <p:sp>
        <p:nvSpPr>
          <p:cNvPr id="7" name="Rectangle 6">
            <a:extLst>
              <a:ext uri="{FF2B5EF4-FFF2-40B4-BE49-F238E27FC236}">
                <a16:creationId xmlns:a16="http://schemas.microsoft.com/office/drawing/2014/main" id="{E7EB6BBC-6BD0-8C4E-B4E3-132B3BC256F1}"/>
              </a:ext>
            </a:extLst>
          </p:cNvPr>
          <p:cNvSpPr/>
          <p:nvPr/>
        </p:nvSpPr>
        <p:spPr>
          <a:xfrm>
            <a:off x="4503769" y="382494"/>
            <a:ext cx="3184462" cy="461665"/>
          </a:xfrm>
          <a:prstGeom prst="rect">
            <a:avLst/>
          </a:prstGeom>
        </p:spPr>
        <p:txBody>
          <a:bodyPr wrap="none">
            <a:spAutoFit/>
          </a:bodyPr>
          <a:lstStyle/>
          <a:p>
            <a:r>
              <a:rPr lang="en-US" sz="2400" dirty="0">
                <a:solidFill>
                  <a:schemeClr val="bg1"/>
                </a:solidFill>
              </a:rPr>
              <a:t>SESSION THREE (Cont’d)</a:t>
            </a:r>
          </a:p>
        </p:txBody>
      </p:sp>
    </p:spTree>
    <p:extLst>
      <p:ext uri="{BB962C8B-B14F-4D97-AF65-F5344CB8AC3E}">
        <p14:creationId xmlns:p14="http://schemas.microsoft.com/office/powerpoint/2010/main" val="20080845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5EFD05F-78C4-3BFA-5C92-25D235552886}"/>
              </a:ext>
            </a:extLst>
          </p:cNvPr>
          <p:cNvSpPr>
            <a:spLocks noGrp="1"/>
          </p:cNvSpPr>
          <p:nvPr>
            <p:ph idx="1"/>
          </p:nvPr>
        </p:nvSpPr>
        <p:spPr>
          <a:xfrm>
            <a:off x="255479" y="654256"/>
            <a:ext cx="5661082" cy="2981586"/>
          </a:xfrm>
        </p:spPr>
        <p:txBody>
          <a:bodyPr>
            <a:normAutofit/>
          </a:bodyPr>
          <a:lstStyle/>
          <a:p>
            <a:pPr>
              <a:buFont typeface="Arial" panose="020B0604020202020204" pitchFamily="34" charset="0"/>
              <a:buChar char="•"/>
            </a:pPr>
            <a:r>
              <a:rPr lang="en-US" b="0" dirty="0"/>
              <a:t>In June 2023 the NAA began offering UL 94 unleaded avgas</a:t>
            </a:r>
          </a:p>
          <a:p>
            <a:pPr>
              <a:buFont typeface="Arial" panose="020B0604020202020204" pitchFamily="34" charset="0"/>
              <a:buChar char="•"/>
            </a:pPr>
            <a:r>
              <a:rPr lang="en-US" b="0" dirty="0"/>
              <a:t>Cost to NAA was higher than traditional avgas</a:t>
            </a:r>
          </a:p>
          <a:p>
            <a:pPr>
              <a:buFont typeface="Arial" panose="020B0604020202020204" pitchFamily="34" charset="0"/>
              <a:buChar char="•"/>
            </a:pPr>
            <a:r>
              <a:rPr lang="en-US" b="0" dirty="0"/>
              <a:t>NAA purchased special fuel truck</a:t>
            </a:r>
          </a:p>
          <a:p>
            <a:pPr>
              <a:buFont typeface="Arial" panose="020B0604020202020204" pitchFamily="34" charset="0"/>
              <a:buChar char="•"/>
            </a:pPr>
            <a:r>
              <a:rPr lang="en-US" b="0" dirty="0"/>
              <a:t>Repurposed only avgas tank in fuel farm to store UL 94 in its place</a:t>
            </a:r>
          </a:p>
          <a:p>
            <a:pPr>
              <a:buFont typeface="Arial" panose="020B0604020202020204" pitchFamily="34" charset="0"/>
              <a:buChar char="•"/>
            </a:pPr>
            <a:r>
              <a:rPr lang="en-US" b="0" dirty="0"/>
              <a:t>Numerous training and safety protocols put in place to prevent misfuelling</a:t>
            </a:r>
          </a:p>
          <a:p>
            <a:pPr marL="0" indent="0">
              <a:buNone/>
            </a:pPr>
            <a:endParaRPr lang="en-US" dirty="0"/>
          </a:p>
        </p:txBody>
      </p:sp>
      <p:sp>
        <p:nvSpPr>
          <p:cNvPr id="6" name="Title 5">
            <a:extLst>
              <a:ext uri="{FF2B5EF4-FFF2-40B4-BE49-F238E27FC236}">
                <a16:creationId xmlns:a16="http://schemas.microsoft.com/office/drawing/2014/main" id="{BE5E298E-9569-9ECF-5A3A-F94C429B0902}"/>
              </a:ext>
            </a:extLst>
          </p:cNvPr>
          <p:cNvSpPr>
            <a:spLocks noGrp="1"/>
          </p:cNvSpPr>
          <p:nvPr>
            <p:ph type="title"/>
          </p:nvPr>
        </p:nvSpPr>
        <p:spPr/>
        <p:txBody>
          <a:bodyPr>
            <a:normAutofit fontScale="90000"/>
          </a:bodyPr>
          <a:lstStyle/>
          <a:p>
            <a:r>
              <a:rPr lang="en-US" dirty="0"/>
              <a:t>UNLEADED FUEL / UL 94</a:t>
            </a:r>
          </a:p>
        </p:txBody>
      </p:sp>
      <p:sp>
        <p:nvSpPr>
          <p:cNvPr id="2" name="Rectangle 1">
            <a:extLst>
              <a:ext uri="{FF2B5EF4-FFF2-40B4-BE49-F238E27FC236}">
                <a16:creationId xmlns:a16="http://schemas.microsoft.com/office/drawing/2014/main" id="{4D9A60A0-B50C-F44B-BC67-77B6D71E4F4B}"/>
              </a:ext>
            </a:extLst>
          </p:cNvPr>
          <p:cNvSpPr/>
          <p:nvPr/>
        </p:nvSpPr>
        <p:spPr>
          <a:xfrm>
            <a:off x="7260325" y="625151"/>
            <a:ext cx="2573205" cy="477054"/>
          </a:xfrm>
          <a:prstGeom prst="rect">
            <a:avLst/>
          </a:prstGeom>
        </p:spPr>
        <p:txBody>
          <a:bodyPr wrap="none">
            <a:spAutoFit/>
          </a:bodyPr>
          <a:lstStyle/>
          <a:p>
            <a:r>
              <a:rPr lang="en-US" sz="2500" b="1" dirty="0"/>
              <a:t>UL 94 INCENTIVES</a:t>
            </a:r>
          </a:p>
        </p:txBody>
      </p:sp>
      <p:sp>
        <p:nvSpPr>
          <p:cNvPr id="4" name="Rectangle 3">
            <a:extLst>
              <a:ext uri="{FF2B5EF4-FFF2-40B4-BE49-F238E27FC236}">
                <a16:creationId xmlns:a16="http://schemas.microsoft.com/office/drawing/2014/main" id="{D444CC70-E028-3147-A4DB-FDC264408509}"/>
              </a:ext>
            </a:extLst>
          </p:cNvPr>
          <p:cNvSpPr/>
          <p:nvPr/>
        </p:nvSpPr>
        <p:spPr>
          <a:xfrm>
            <a:off x="6254018" y="1064520"/>
            <a:ext cx="5361059" cy="5324535"/>
          </a:xfrm>
          <a:prstGeom prst="rect">
            <a:avLst/>
          </a:prstGeom>
        </p:spPr>
        <p:txBody>
          <a:bodyPr wrap="square">
            <a:spAutoFit/>
          </a:bodyPr>
          <a:lstStyle/>
          <a:p>
            <a:pPr marL="285750" indent="-285750">
              <a:buFont typeface="Arial" panose="020B0604020202020204" pitchFamily="34" charset="0"/>
              <a:buChar char="•"/>
            </a:pPr>
            <a:r>
              <a:rPr lang="en-US" sz="2000" dirty="0"/>
              <a:t>NAA subsidizes the cost of UL 94 for tenants equal to cost of full-service avgas.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 Estimated NAA loss per gallon:</a:t>
            </a:r>
          </a:p>
          <a:p>
            <a:pPr marL="800100" lvl="1" indent="-342900">
              <a:buFont typeface="Arial" panose="020B0604020202020204" pitchFamily="34" charset="0"/>
              <a:buChar char="•"/>
            </a:pPr>
            <a:r>
              <a:rPr lang="en-US" sz="2000" b="1" dirty="0">
                <a:solidFill>
                  <a:srgbClr val="595959"/>
                </a:solidFill>
              </a:rPr>
              <a:t>June 2023- $5.65 / gallon</a:t>
            </a:r>
          </a:p>
          <a:p>
            <a:pPr marL="800100" lvl="1" indent="-342900">
              <a:buFont typeface="Arial" panose="020B0604020202020204" pitchFamily="34" charset="0"/>
              <a:buChar char="•"/>
            </a:pPr>
            <a:r>
              <a:rPr lang="en-US" sz="2000" b="1" dirty="0">
                <a:solidFill>
                  <a:srgbClr val="595959"/>
                </a:solidFill>
              </a:rPr>
              <a:t>February 2024- $1.70 / gallon</a:t>
            </a:r>
          </a:p>
          <a:p>
            <a:pPr marL="800100" lvl="1" indent="-342900">
              <a:buFont typeface="Arial" panose="020B0604020202020204" pitchFamily="34" charset="0"/>
              <a:buChar char="•"/>
            </a:pPr>
            <a:endParaRPr lang="en-US" sz="2000" b="1" dirty="0">
              <a:solidFill>
                <a:srgbClr val="595959"/>
              </a:solidFill>
            </a:endParaRPr>
          </a:p>
          <a:p>
            <a:pPr marL="285750" indent="-285750">
              <a:buFont typeface="Arial" panose="020B0604020202020204" pitchFamily="34" charset="0"/>
              <a:buChar char="•"/>
            </a:pPr>
            <a:r>
              <a:rPr lang="en-US" sz="2000" dirty="0"/>
              <a:t>NAA pays the $100 cost of obtaining the required Supplemental Type Certificate (STC)</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NAA pays the $150 cost of an A&amp;P mechanic inspection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FY 23/24 budget for incentives- $182,500</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UL 94 has replaced nearly 20% of FY 24 avgas sales</a:t>
            </a:r>
          </a:p>
        </p:txBody>
      </p:sp>
      <p:pic>
        <p:nvPicPr>
          <p:cNvPr id="11" name="Picture 10" descr="A person holding a hose to a plane&#10;&#10;Description automatically generated">
            <a:extLst>
              <a:ext uri="{FF2B5EF4-FFF2-40B4-BE49-F238E27FC236}">
                <a16:creationId xmlns:a16="http://schemas.microsoft.com/office/drawing/2014/main" id="{F879A495-B9C0-3048-BDAA-DA86EA6B7F44}"/>
              </a:ext>
            </a:extLst>
          </p:cNvPr>
          <p:cNvPicPr>
            <a:picLocks noChangeAspect="1"/>
          </p:cNvPicPr>
          <p:nvPr/>
        </p:nvPicPr>
        <p:blipFill rotWithShape="1">
          <a:blip r:embed="rId2">
            <a:extLst>
              <a:ext uri="{28A0092B-C50C-407E-A947-70E740481C1C}">
                <a14:useLocalDpi xmlns:a14="http://schemas.microsoft.com/office/drawing/2010/main" val="0"/>
              </a:ext>
            </a:extLst>
          </a:blip>
          <a:srcRect b="15220"/>
          <a:stretch/>
        </p:blipFill>
        <p:spPr>
          <a:xfrm>
            <a:off x="158710" y="3577473"/>
            <a:ext cx="5159297" cy="3280527"/>
          </a:xfrm>
          <a:prstGeom prst="rect">
            <a:avLst/>
          </a:prstGeom>
          <a:effectLst>
            <a:softEdge rad="127000"/>
          </a:effectLst>
        </p:spPr>
      </p:pic>
      <p:sp>
        <p:nvSpPr>
          <p:cNvPr id="8" name="Rectangle 7">
            <a:extLst>
              <a:ext uri="{FF2B5EF4-FFF2-40B4-BE49-F238E27FC236}">
                <a16:creationId xmlns:a16="http://schemas.microsoft.com/office/drawing/2014/main" id="{7E402185-BBE2-1845-B64E-01076AE0CF21}"/>
              </a:ext>
            </a:extLst>
          </p:cNvPr>
          <p:cNvSpPr/>
          <p:nvPr/>
        </p:nvSpPr>
        <p:spPr>
          <a:xfrm>
            <a:off x="9043638" y="36947"/>
            <a:ext cx="3184462" cy="461665"/>
          </a:xfrm>
          <a:prstGeom prst="rect">
            <a:avLst/>
          </a:prstGeom>
        </p:spPr>
        <p:txBody>
          <a:bodyPr wrap="none">
            <a:spAutoFit/>
          </a:bodyPr>
          <a:lstStyle/>
          <a:p>
            <a:r>
              <a:rPr lang="en-US" sz="2400" dirty="0"/>
              <a:t>SESSION THREE (Cont’d)</a:t>
            </a:r>
          </a:p>
        </p:txBody>
      </p:sp>
      <p:sp>
        <p:nvSpPr>
          <p:cNvPr id="12" name="Slide Number Placeholder 11">
            <a:extLst>
              <a:ext uri="{FF2B5EF4-FFF2-40B4-BE49-F238E27FC236}">
                <a16:creationId xmlns:a16="http://schemas.microsoft.com/office/drawing/2014/main" id="{15EBCA28-239E-C047-AD59-D67703449269}"/>
              </a:ext>
            </a:extLst>
          </p:cNvPr>
          <p:cNvSpPr>
            <a:spLocks noGrp="1"/>
          </p:cNvSpPr>
          <p:nvPr>
            <p:ph type="sldNum" sz="quarter" idx="12"/>
          </p:nvPr>
        </p:nvSpPr>
        <p:spPr/>
        <p:txBody>
          <a:bodyPr/>
          <a:lstStyle/>
          <a:p>
            <a:fld id="{1E24A8B5-B976-4754-8B27-DA76BDB85BBB}" type="slidenum">
              <a:rPr lang="en-VU" smtClean="0"/>
              <a:pPr/>
              <a:t>15</a:t>
            </a:fld>
            <a:endParaRPr lang="en-VU" dirty="0"/>
          </a:p>
        </p:txBody>
      </p:sp>
    </p:spTree>
    <p:extLst>
      <p:ext uri="{BB962C8B-B14F-4D97-AF65-F5344CB8AC3E}">
        <p14:creationId xmlns:p14="http://schemas.microsoft.com/office/powerpoint/2010/main" val="34694286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53455C0-4A20-5149-8D00-DB0397A0978D}"/>
              </a:ext>
            </a:extLst>
          </p:cNvPr>
          <p:cNvSpPr/>
          <p:nvPr/>
        </p:nvSpPr>
        <p:spPr>
          <a:xfrm>
            <a:off x="579912" y="527087"/>
            <a:ext cx="3446585" cy="553998"/>
          </a:xfrm>
          <a:prstGeom prst="rect">
            <a:avLst/>
          </a:prstGeom>
        </p:spPr>
        <p:txBody>
          <a:bodyPr wrap="none">
            <a:spAutoFit/>
          </a:bodyPr>
          <a:lstStyle/>
          <a:p>
            <a:r>
              <a:rPr lang="en-US" sz="3000" b="1" u="sng" dirty="0"/>
              <a:t>FSFQ LEADERBOARD</a:t>
            </a:r>
          </a:p>
        </p:txBody>
      </p:sp>
      <p:sp>
        <p:nvSpPr>
          <p:cNvPr id="3" name="Rectangle 2">
            <a:extLst>
              <a:ext uri="{FF2B5EF4-FFF2-40B4-BE49-F238E27FC236}">
                <a16:creationId xmlns:a16="http://schemas.microsoft.com/office/drawing/2014/main" id="{DD2B9784-3BC5-1E4F-B285-68D1BDF563C7}"/>
              </a:ext>
            </a:extLst>
          </p:cNvPr>
          <p:cNvSpPr/>
          <p:nvPr/>
        </p:nvSpPr>
        <p:spPr>
          <a:xfrm>
            <a:off x="579912" y="1054893"/>
            <a:ext cx="6238593" cy="5827236"/>
          </a:xfrm>
          <a:prstGeom prst="rect">
            <a:avLst/>
          </a:prstGeom>
        </p:spPr>
        <p:txBody>
          <a:bodyPr wrap="square">
            <a:spAutoFit/>
          </a:bodyPr>
          <a:lstStyle/>
          <a:p>
            <a:pPr marL="285750" indent="-285750">
              <a:buFont typeface="Arial" panose="020B0604020202020204" pitchFamily="34" charset="0"/>
              <a:buChar char="•"/>
            </a:pPr>
            <a:r>
              <a:rPr lang="en-US" sz="2000" dirty="0"/>
              <a:t>In late 2023, the NAA created a new recognition program</a:t>
            </a:r>
          </a:p>
          <a:p>
            <a:pPr marL="285750" indent="-285750">
              <a:buFont typeface="Arial" panose="020B0604020202020204" pitchFamily="34" charset="0"/>
              <a:buChar char="•"/>
            </a:pPr>
            <a:r>
              <a:rPr lang="en-US" sz="2000" dirty="0"/>
              <a:t>FSFQ Leaderboard program evaluates aircraft in 3 categories:</a:t>
            </a:r>
          </a:p>
          <a:p>
            <a:pPr lvl="1"/>
            <a:r>
              <a:rPr lang="en-US" sz="2000" b="1" dirty="0">
                <a:solidFill>
                  <a:srgbClr val="595959"/>
                </a:solidFill>
              </a:rPr>
              <a:t>Arrival altitude</a:t>
            </a:r>
          </a:p>
          <a:p>
            <a:pPr lvl="1"/>
            <a:r>
              <a:rPr lang="en-US" sz="2000" b="1" dirty="0">
                <a:solidFill>
                  <a:srgbClr val="595959"/>
                </a:solidFill>
              </a:rPr>
              <a:t>Voluntary Curfew Compliance</a:t>
            </a:r>
          </a:p>
          <a:p>
            <a:pPr lvl="1"/>
            <a:r>
              <a:rPr lang="en-US" sz="2000" b="1" dirty="0">
                <a:solidFill>
                  <a:srgbClr val="595959"/>
                </a:solidFill>
              </a:rPr>
              <a:t>Jet Noise Stage</a:t>
            </a:r>
          </a:p>
          <a:p>
            <a:pPr marL="285750" indent="-285750">
              <a:buFont typeface="Arial" panose="020B0604020202020204" pitchFamily="34" charset="0"/>
              <a:buChar char="•"/>
            </a:pPr>
            <a:r>
              <a:rPr lang="en-US" sz="2000" dirty="0"/>
              <a:t>Operators are divided by aircraft category:</a:t>
            </a:r>
          </a:p>
          <a:p>
            <a:pPr lvl="1"/>
            <a:r>
              <a:rPr lang="en-US" sz="2000" b="1" dirty="0">
                <a:solidFill>
                  <a:srgbClr val="595959"/>
                </a:solidFill>
              </a:rPr>
              <a:t>Jet </a:t>
            </a:r>
          </a:p>
          <a:p>
            <a:pPr lvl="1"/>
            <a:r>
              <a:rPr lang="en-US" sz="2000" b="1" dirty="0">
                <a:solidFill>
                  <a:srgbClr val="595959"/>
                </a:solidFill>
              </a:rPr>
              <a:t>Turbo Prop </a:t>
            </a:r>
          </a:p>
          <a:p>
            <a:pPr lvl="1"/>
            <a:r>
              <a:rPr lang="en-US" sz="2000" b="1" dirty="0">
                <a:solidFill>
                  <a:srgbClr val="595959"/>
                </a:solidFill>
              </a:rPr>
              <a:t>Piston</a:t>
            </a:r>
            <a:endParaRPr lang="en-US" sz="2000" dirty="0"/>
          </a:p>
          <a:p>
            <a:pPr>
              <a:lnSpc>
                <a:spcPct val="80000"/>
              </a:lnSpc>
            </a:pPr>
            <a:endParaRPr lang="en-US" sz="2000" dirty="0"/>
          </a:p>
          <a:p>
            <a:pPr>
              <a:lnSpc>
                <a:spcPct val="80000"/>
              </a:lnSpc>
            </a:pPr>
            <a:endParaRPr lang="en-US" sz="2000" dirty="0"/>
          </a:p>
          <a:p>
            <a:pPr marL="285750" indent="-285750">
              <a:lnSpc>
                <a:spcPct val="80000"/>
              </a:lnSpc>
              <a:buFont typeface="Arial" panose="020B0604020202020204" pitchFamily="34" charset="0"/>
              <a:buChar char="•"/>
            </a:pPr>
            <a:r>
              <a:rPr lang="en-US" sz="2000" dirty="0"/>
              <a:t>The top three operators in each will be recognized as the 1st, 2nd and 3rd place winners in each category</a:t>
            </a:r>
          </a:p>
          <a:p>
            <a:pPr marL="742950" lvl="1" indent="-285750">
              <a:lnSpc>
                <a:spcPct val="80000"/>
              </a:lnSpc>
              <a:spcAft>
                <a:spcPts val="800"/>
              </a:spcAft>
              <a:buFont typeface="Arial" panose="020B0604020202020204" pitchFamily="34" charset="0"/>
              <a:buChar char="•"/>
            </a:pPr>
            <a:r>
              <a:rPr lang="en-US" sz="2000" dirty="0"/>
              <a:t>Initial recognition will be done through public acknowledgement including social media, press release, and newspaper and industry publications</a:t>
            </a:r>
          </a:p>
          <a:p>
            <a:endParaRPr lang="en-US" dirty="0"/>
          </a:p>
          <a:p>
            <a:pPr lvl="1"/>
            <a:endParaRPr lang="en-US" sz="1600" b="1" dirty="0">
              <a:solidFill>
                <a:srgbClr val="595959"/>
              </a:solidFill>
            </a:endParaRPr>
          </a:p>
        </p:txBody>
      </p:sp>
      <p:pic>
        <p:nvPicPr>
          <p:cNvPr id="6" name="Picture 5">
            <a:extLst>
              <a:ext uri="{FF2B5EF4-FFF2-40B4-BE49-F238E27FC236}">
                <a16:creationId xmlns:a16="http://schemas.microsoft.com/office/drawing/2014/main" id="{FAC1A26B-A4F0-E843-A0B8-95924F703B8D}"/>
              </a:ext>
            </a:extLst>
          </p:cNvPr>
          <p:cNvPicPr>
            <a:picLocks noChangeAspect="1"/>
          </p:cNvPicPr>
          <p:nvPr/>
        </p:nvPicPr>
        <p:blipFill>
          <a:blip r:embed="rId2"/>
          <a:stretch>
            <a:fillRect/>
          </a:stretch>
        </p:blipFill>
        <p:spPr>
          <a:xfrm>
            <a:off x="7321904" y="145513"/>
            <a:ext cx="4558748" cy="6712487"/>
          </a:xfrm>
          <a:prstGeom prst="rect">
            <a:avLst/>
          </a:prstGeom>
          <a:effectLst>
            <a:softEdge rad="31750"/>
          </a:effectLst>
        </p:spPr>
      </p:pic>
      <p:sp>
        <p:nvSpPr>
          <p:cNvPr id="7" name="Rectangle 6">
            <a:extLst>
              <a:ext uri="{FF2B5EF4-FFF2-40B4-BE49-F238E27FC236}">
                <a16:creationId xmlns:a16="http://schemas.microsoft.com/office/drawing/2014/main" id="{9E832F9D-BB1A-584D-AEF7-87EFFB5F5008}"/>
              </a:ext>
            </a:extLst>
          </p:cNvPr>
          <p:cNvSpPr/>
          <p:nvPr/>
        </p:nvSpPr>
        <p:spPr>
          <a:xfrm>
            <a:off x="3875319" y="91614"/>
            <a:ext cx="3244543" cy="461665"/>
          </a:xfrm>
          <a:prstGeom prst="rect">
            <a:avLst/>
          </a:prstGeom>
        </p:spPr>
        <p:txBody>
          <a:bodyPr wrap="none">
            <a:spAutoFit/>
          </a:bodyPr>
          <a:lstStyle/>
          <a:p>
            <a:r>
              <a:rPr lang="en-US" sz="2400" dirty="0"/>
              <a:t>SESSION THREE (Cont’d)</a:t>
            </a:r>
          </a:p>
        </p:txBody>
      </p:sp>
      <p:sp>
        <p:nvSpPr>
          <p:cNvPr id="8" name="Slide Number Placeholder 7">
            <a:extLst>
              <a:ext uri="{FF2B5EF4-FFF2-40B4-BE49-F238E27FC236}">
                <a16:creationId xmlns:a16="http://schemas.microsoft.com/office/drawing/2014/main" id="{D430ABF6-0C89-994C-897C-AE47EC14244D}"/>
              </a:ext>
            </a:extLst>
          </p:cNvPr>
          <p:cNvSpPr>
            <a:spLocks noGrp="1"/>
          </p:cNvSpPr>
          <p:nvPr>
            <p:ph type="sldNum" sz="quarter" idx="12"/>
          </p:nvPr>
        </p:nvSpPr>
        <p:spPr>
          <a:xfrm>
            <a:off x="9448800" y="6492875"/>
            <a:ext cx="2743200" cy="365125"/>
          </a:xfrm>
        </p:spPr>
        <p:txBody>
          <a:bodyPr/>
          <a:lstStyle/>
          <a:p>
            <a:fld id="{77F4578E-AB0A-0846-B678-1CAEF8CF63B4}" type="slidenum">
              <a:rPr lang="en-US" smtClean="0"/>
              <a:t>16</a:t>
            </a:fld>
            <a:endParaRPr lang="en-US" dirty="0"/>
          </a:p>
        </p:txBody>
      </p:sp>
    </p:spTree>
    <p:extLst>
      <p:ext uri="{BB962C8B-B14F-4D97-AF65-F5344CB8AC3E}">
        <p14:creationId xmlns:p14="http://schemas.microsoft.com/office/powerpoint/2010/main" val="25439247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5B5C4-451F-9D46-A9D9-EEEF020243A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9A68199-81A7-A440-9B5F-626DE6715AF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332E223-D9AC-194B-AEE4-ACB3B17F43F9}"/>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E14D55E1-2CD6-9C40-8F3C-29D54805A258}"/>
              </a:ext>
            </a:extLst>
          </p:cNvPr>
          <p:cNvSpPr txBox="1"/>
          <p:nvPr/>
        </p:nvSpPr>
        <p:spPr>
          <a:xfrm>
            <a:off x="1356852" y="4734232"/>
            <a:ext cx="7241458" cy="369332"/>
          </a:xfrm>
          <a:prstGeom prst="rect">
            <a:avLst/>
          </a:prstGeom>
          <a:noFill/>
        </p:spPr>
        <p:txBody>
          <a:bodyPr wrap="square" rtlCol="0">
            <a:spAutoFit/>
          </a:bodyPr>
          <a:lstStyle/>
          <a:p>
            <a:pPr fontAlgn="base"/>
            <a:r>
              <a:rPr lang="en-US" dirty="0"/>
              <a:t>Adeel Yousuf &amp; Jacob Atwood, Port Authority of New York &amp; New Jersey​</a:t>
            </a:r>
            <a:endParaRPr lang="en-US" b="0" i="0" dirty="0">
              <a:effectLst/>
            </a:endParaRPr>
          </a:p>
        </p:txBody>
      </p:sp>
      <p:sp>
        <p:nvSpPr>
          <p:cNvPr id="6" name="Rectangle 5">
            <a:extLst>
              <a:ext uri="{FF2B5EF4-FFF2-40B4-BE49-F238E27FC236}">
                <a16:creationId xmlns:a16="http://schemas.microsoft.com/office/drawing/2014/main" id="{30391ECE-99FA-D84B-9157-F42F6CE1FB06}"/>
              </a:ext>
            </a:extLst>
          </p:cNvPr>
          <p:cNvSpPr/>
          <p:nvPr/>
        </p:nvSpPr>
        <p:spPr>
          <a:xfrm>
            <a:off x="4172084" y="66824"/>
            <a:ext cx="3244543" cy="461665"/>
          </a:xfrm>
          <a:prstGeom prst="rect">
            <a:avLst/>
          </a:prstGeom>
        </p:spPr>
        <p:txBody>
          <a:bodyPr wrap="none">
            <a:spAutoFit/>
          </a:bodyPr>
          <a:lstStyle/>
          <a:p>
            <a:r>
              <a:rPr lang="en-US" sz="2400" b="1" dirty="0">
                <a:solidFill>
                  <a:schemeClr val="bg1"/>
                </a:solidFill>
              </a:rPr>
              <a:t>SESSION THREE (Cont’d)</a:t>
            </a:r>
            <a:endParaRPr lang="en-US" sz="2400" dirty="0">
              <a:solidFill>
                <a:schemeClr val="bg1"/>
              </a:solidFill>
            </a:endParaRPr>
          </a:p>
        </p:txBody>
      </p:sp>
      <p:sp>
        <p:nvSpPr>
          <p:cNvPr id="7" name="Slide Number Placeholder 6">
            <a:extLst>
              <a:ext uri="{FF2B5EF4-FFF2-40B4-BE49-F238E27FC236}">
                <a16:creationId xmlns:a16="http://schemas.microsoft.com/office/drawing/2014/main" id="{F4644A65-253B-2640-9425-BCB36072B7E2}"/>
              </a:ext>
            </a:extLst>
          </p:cNvPr>
          <p:cNvSpPr>
            <a:spLocks noGrp="1"/>
          </p:cNvSpPr>
          <p:nvPr>
            <p:ph type="sldNum" sz="quarter" idx="12"/>
          </p:nvPr>
        </p:nvSpPr>
        <p:spPr/>
        <p:txBody>
          <a:bodyPr/>
          <a:lstStyle/>
          <a:p>
            <a:fld id="{77F4578E-AB0A-0846-B678-1CAEF8CF63B4}" type="slidenum">
              <a:rPr lang="en-US" smtClean="0"/>
              <a:t>17</a:t>
            </a:fld>
            <a:endParaRPr lang="en-US"/>
          </a:p>
        </p:txBody>
      </p:sp>
    </p:spTree>
    <p:extLst>
      <p:ext uri="{BB962C8B-B14F-4D97-AF65-F5344CB8AC3E}">
        <p14:creationId xmlns:p14="http://schemas.microsoft.com/office/powerpoint/2010/main" val="12330110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269DA-A6D6-914A-84BF-98514CC6BED2}"/>
              </a:ext>
            </a:extLst>
          </p:cNvPr>
          <p:cNvSpPr>
            <a:spLocks noGrp="1"/>
          </p:cNvSpPr>
          <p:nvPr>
            <p:ph type="title"/>
          </p:nvPr>
        </p:nvSpPr>
        <p:spPr>
          <a:xfrm>
            <a:off x="166094" y="801411"/>
            <a:ext cx="3584271" cy="1438206"/>
          </a:xfrm>
        </p:spPr>
        <p:txBody>
          <a:bodyPr>
            <a:normAutofit/>
          </a:bodyPr>
          <a:lstStyle/>
          <a:p>
            <a:r>
              <a:rPr lang="en-US" sz="3500" b="1" u="sng" dirty="0"/>
              <a:t>REGION</a:t>
            </a:r>
            <a:br>
              <a:rPr lang="en-US" sz="3500" b="1" u="sng" dirty="0"/>
            </a:br>
            <a:br>
              <a:rPr lang="en-US" sz="3500" b="1" u="sng" dirty="0"/>
            </a:br>
            <a:endParaRPr lang="en-US" sz="2400" dirty="0"/>
          </a:p>
        </p:txBody>
      </p:sp>
      <p:pic>
        <p:nvPicPr>
          <p:cNvPr id="5" name="Picture 4">
            <a:extLst>
              <a:ext uri="{FF2B5EF4-FFF2-40B4-BE49-F238E27FC236}">
                <a16:creationId xmlns:a16="http://schemas.microsoft.com/office/drawing/2014/main" id="{B3C918C8-7E81-E847-B601-B73630D63C86}"/>
              </a:ext>
            </a:extLst>
          </p:cNvPr>
          <p:cNvPicPr>
            <a:picLocks noChangeAspect="1"/>
          </p:cNvPicPr>
          <p:nvPr/>
        </p:nvPicPr>
        <p:blipFill>
          <a:blip r:embed="rId2"/>
          <a:stretch>
            <a:fillRect/>
          </a:stretch>
        </p:blipFill>
        <p:spPr>
          <a:xfrm>
            <a:off x="4255091" y="1219200"/>
            <a:ext cx="7936909" cy="5638800"/>
          </a:xfrm>
          <a:prstGeom prst="rect">
            <a:avLst/>
          </a:prstGeom>
        </p:spPr>
      </p:pic>
      <p:sp>
        <p:nvSpPr>
          <p:cNvPr id="6" name="Rectangle 5">
            <a:extLst>
              <a:ext uri="{FF2B5EF4-FFF2-40B4-BE49-F238E27FC236}">
                <a16:creationId xmlns:a16="http://schemas.microsoft.com/office/drawing/2014/main" id="{D824FCF1-5F58-4C4E-943F-BDE88FA20ACE}"/>
              </a:ext>
            </a:extLst>
          </p:cNvPr>
          <p:cNvSpPr/>
          <p:nvPr/>
        </p:nvSpPr>
        <p:spPr>
          <a:xfrm>
            <a:off x="291548" y="344556"/>
            <a:ext cx="11900452" cy="461665"/>
          </a:xfrm>
          <a:prstGeom prst="rect">
            <a:avLst/>
          </a:prstGeom>
        </p:spPr>
        <p:txBody>
          <a:bodyPr wrap="square">
            <a:spAutoFit/>
          </a:bodyPr>
          <a:lstStyle/>
          <a:p>
            <a:pPr algn="ctr"/>
            <a:r>
              <a:rPr lang="en-US" sz="2400" dirty="0"/>
              <a:t>SESSION THREE (Cont’d)</a:t>
            </a:r>
          </a:p>
        </p:txBody>
      </p:sp>
      <p:sp>
        <p:nvSpPr>
          <p:cNvPr id="7" name="Rectangle 6">
            <a:extLst>
              <a:ext uri="{FF2B5EF4-FFF2-40B4-BE49-F238E27FC236}">
                <a16:creationId xmlns:a16="http://schemas.microsoft.com/office/drawing/2014/main" id="{91246063-FA4F-4643-B8D0-83F03FCC1BE8}"/>
              </a:ext>
            </a:extLst>
          </p:cNvPr>
          <p:cNvSpPr/>
          <p:nvPr/>
        </p:nvSpPr>
        <p:spPr>
          <a:xfrm>
            <a:off x="145774" y="1542309"/>
            <a:ext cx="4109317" cy="3477875"/>
          </a:xfrm>
          <a:prstGeom prst="rect">
            <a:avLst/>
          </a:prstGeom>
        </p:spPr>
        <p:txBody>
          <a:bodyPr wrap="square">
            <a:spAutoFit/>
          </a:bodyPr>
          <a:lstStyle/>
          <a:p>
            <a:pPr marL="342900" indent="-342900">
              <a:buFont typeface="Arial" panose="020B0604020202020204" pitchFamily="34" charset="0"/>
              <a:buChar char="•"/>
            </a:pPr>
            <a:r>
              <a:rPr lang="en-US" sz="2200" dirty="0"/>
              <a:t>5 PANYNJ Airports </a:t>
            </a:r>
            <a:br>
              <a:rPr lang="en-US" sz="2200" dirty="0"/>
            </a:br>
            <a:r>
              <a:rPr lang="en-US" sz="2200" dirty="0"/>
              <a:t>(JFK, LGA, EWR, TEB, SWF)</a:t>
            </a:r>
          </a:p>
          <a:p>
            <a:endParaRPr lang="en-US" sz="2200" dirty="0"/>
          </a:p>
          <a:p>
            <a:pPr marL="342900" indent="-342900">
              <a:buFont typeface="Arial" panose="020B0604020202020204" pitchFamily="34" charset="0"/>
              <a:buChar char="•"/>
            </a:pPr>
            <a:r>
              <a:rPr lang="en-US" sz="2200" dirty="0"/>
              <a:t>TEB is GA </a:t>
            </a:r>
          </a:p>
          <a:p>
            <a:pPr marL="800100" lvl="1" indent="-342900">
              <a:buFont typeface="Arial" panose="020B0604020202020204" pitchFamily="34" charset="0"/>
              <a:buChar char="•"/>
            </a:pPr>
            <a:r>
              <a:rPr lang="en-US" sz="2200" dirty="0"/>
              <a:t>2 runways </a:t>
            </a:r>
          </a:p>
          <a:p>
            <a:pPr marL="800100" lvl="1" indent="-342900">
              <a:buFont typeface="Arial" panose="020B0604020202020204" pitchFamily="34" charset="0"/>
              <a:buChar char="•"/>
            </a:pPr>
            <a:r>
              <a:rPr lang="en-US" sz="2200" dirty="0"/>
              <a:t>170,000 aircraft movements (General Aviation)</a:t>
            </a:r>
          </a:p>
          <a:p>
            <a:pPr marL="800100" lvl="1" indent="-342900">
              <a:buFont typeface="Arial" panose="020B0604020202020204" pitchFamily="34" charset="0"/>
              <a:buChar char="•"/>
            </a:pPr>
            <a:r>
              <a:rPr lang="en-US" sz="2200" dirty="0"/>
              <a:t>Existing Fly Quiet Program</a:t>
            </a:r>
            <a:br>
              <a:rPr lang="en-US" sz="2200" dirty="0"/>
            </a:br>
            <a:endParaRPr lang="en-US" sz="2200" dirty="0"/>
          </a:p>
        </p:txBody>
      </p:sp>
      <p:sp>
        <p:nvSpPr>
          <p:cNvPr id="8" name="Slide Number Placeholder 7">
            <a:extLst>
              <a:ext uri="{FF2B5EF4-FFF2-40B4-BE49-F238E27FC236}">
                <a16:creationId xmlns:a16="http://schemas.microsoft.com/office/drawing/2014/main" id="{A0E6EA8F-5922-1849-A12E-496472C2DC86}"/>
              </a:ext>
            </a:extLst>
          </p:cNvPr>
          <p:cNvSpPr>
            <a:spLocks noGrp="1"/>
          </p:cNvSpPr>
          <p:nvPr>
            <p:ph type="sldNum" sz="quarter" idx="12"/>
          </p:nvPr>
        </p:nvSpPr>
        <p:spPr/>
        <p:txBody>
          <a:bodyPr/>
          <a:lstStyle/>
          <a:p>
            <a:fld id="{77F4578E-AB0A-0846-B678-1CAEF8CF63B4}" type="slidenum">
              <a:rPr lang="en-US" smtClean="0"/>
              <a:t>18</a:t>
            </a:fld>
            <a:endParaRPr lang="en-US"/>
          </a:p>
        </p:txBody>
      </p:sp>
    </p:spTree>
    <p:extLst>
      <p:ext uri="{BB962C8B-B14F-4D97-AF65-F5344CB8AC3E}">
        <p14:creationId xmlns:p14="http://schemas.microsoft.com/office/powerpoint/2010/main" val="3495089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F28B5-E0DF-B046-9B13-DA3A4524FA6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B11D944-D77C-0F4F-83B9-ACFDCEE3088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F402D2D-42E7-C54E-98B9-56139828A865}"/>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7046F0AD-1433-D244-95C7-A044B7BE458A}"/>
              </a:ext>
            </a:extLst>
          </p:cNvPr>
          <p:cNvSpPr/>
          <p:nvPr/>
        </p:nvSpPr>
        <p:spPr>
          <a:xfrm>
            <a:off x="8808560" y="134292"/>
            <a:ext cx="3244543" cy="461665"/>
          </a:xfrm>
          <a:prstGeom prst="rect">
            <a:avLst/>
          </a:prstGeom>
        </p:spPr>
        <p:txBody>
          <a:bodyPr wrap="none">
            <a:spAutoFit/>
          </a:bodyPr>
          <a:lstStyle/>
          <a:p>
            <a:r>
              <a:rPr lang="en-US" sz="2400" dirty="0"/>
              <a:t>SESSION THREE (Cont’d)</a:t>
            </a:r>
          </a:p>
        </p:txBody>
      </p:sp>
      <p:sp>
        <p:nvSpPr>
          <p:cNvPr id="6" name="Slide Number Placeholder 5">
            <a:extLst>
              <a:ext uri="{FF2B5EF4-FFF2-40B4-BE49-F238E27FC236}">
                <a16:creationId xmlns:a16="http://schemas.microsoft.com/office/drawing/2014/main" id="{1A9C638E-34E1-4847-B7B9-16046138CF71}"/>
              </a:ext>
            </a:extLst>
          </p:cNvPr>
          <p:cNvSpPr>
            <a:spLocks noGrp="1"/>
          </p:cNvSpPr>
          <p:nvPr>
            <p:ph type="sldNum" sz="quarter" idx="12"/>
          </p:nvPr>
        </p:nvSpPr>
        <p:spPr>
          <a:xfrm>
            <a:off x="9309903" y="6334919"/>
            <a:ext cx="2743200" cy="365125"/>
          </a:xfrm>
        </p:spPr>
        <p:txBody>
          <a:bodyPr/>
          <a:lstStyle/>
          <a:p>
            <a:fld id="{77F4578E-AB0A-0846-B678-1CAEF8CF63B4}" type="slidenum">
              <a:rPr lang="en-US" smtClean="0"/>
              <a:t>19</a:t>
            </a:fld>
            <a:endParaRPr lang="en-US" dirty="0"/>
          </a:p>
        </p:txBody>
      </p:sp>
    </p:spTree>
    <p:extLst>
      <p:ext uri="{BB962C8B-B14F-4D97-AF65-F5344CB8AC3E}">
        <p14:creationId xmlns:p14="http://schemas.microsoft.com/office/powerpoint/2010/main" val="12052091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1146D-B796-CE47-B5C4-127952F9ACF2}"/>
              </a:ext>
            </a:extLst>
          </p:cNvPr>
          <p:cNvSpPr>
            <a:spLocks noGrp="1"/>
          </p:cNvSpPr>
          <p:nvPr>
            <p:ph type="title"/>
          </p:nvPr>
        </p:nvSpPr>
        <p:spPr>
          <a:xfrm>
            <a:off x="838200" y="187325"/>
            <a:ext cx="10515600" cy="1325563"/>
          </a:xfrm>
        </p:spPr>
        <p:txBody>
          <a:bodyPr/>
          <a:lstStyle/>
          <a:p>
            <a:pPr algn="ctr"/>
            <a:r>
              <a:rPr lang="en-US" b="1" dirty="0"/>
              <a:t>TABLE OF CONTENTS​</a:t>
            </a:r>
            <a:br>
              <a:rPr lang="en-US" b="1" i="0" dirty="0">
                <a:effectLst/>
              </a:rPr>
            </a:br>
            <a:endParaRPr lang="en-US" b="1" dirty="0"/>
          </a:p>
        </p:txBody>
      </p:sp>
      <p:sp>
        <p:nvSpPr>
          <p:cNvPr id="3" name="Content Placeholder 2">
            <a:extLst>
              <a:ext uri="{FF2B5EF4-FFF2-40B4-BE49-F238E27FC236}">
                <a16:creationId xmlns:a16="http://schemas.microsoft.com/office/drawing/2014/main" id="{88F80709-4273-BA4C-9000-BE38F4A7EAB0}"/>
              </a:ext>
            </a:extLst>
          </p:cNvPr>
          <p:cNvSpPr>
            <a:spLocks noGrp="1"/>
          </p:cNvSpPr>
          <p:nvPr>
            <p:ph idx="1"/>
          </p:nvPr>
        </p:nvSpPr>
        <p:spPr>
          <a:xfrm>
            <a:off x="159027" y="901148"/>
            <a:ext cx="11900452" cy="5905810"/>
          </a:xfrm>
        </p:spPr>
        <p:txBody>
          <a:bodyPr>
            <a:normAutofit fontScale="25000" lnSpcReduction="20000"/>
          </a:bodyPr>
          <a:lstStyle/>
          <a:p>
            <a:pPr fontAlgn="base"/>
            <a:r>
              <a:rPr lang="en-US" sz="7700" dirty="0"/>
              <a:t>SESSION ONE - Community Engagement:  Best Practices and Innovative Approaches​		Pg. 3 - 7</a:t>
            </a:r>
          </a:p>
          <a:p>
            <a:pPr fontAlgn="base"/>
            <a:r>
              <a:rPr lang="en-US" sz="7700" dirty="0"/>
              <a:t>SESSION TWO - Reframing Community Exposures to Better Capture Aviation Related Health Effects​	Pg. 8 - 12</a:t>
            </a:r>
          </a:p>
          <a:p>
            <a:pPr fontAlgn="base"/>
            <a:r>
              <a:rPr lang="en-US" sz="7700" dirty="0"/>
              <a:t>SESSION THREE - Beyond the Part 150 – Finding Noise Abatement Solutions​			Pg. 13 - 36</a:t>
            </a:r>
          </a:p>
          <a:p>
            <a:pPr fontAlgn="base"/>
            <a:r>
              <a:rPr lang="en-US" sz="7700" dirty="0"/>
              <a:t>SESSION FOUR - Perspectives on Environmental Impacts and Environmental Justice​		Pg. 37</a:t>
            </a:r>
          </a:p>
          <a:p>
            <a:pPr fontAlgn="base"/>
            <a:r>
              <a:rPr lang="en-US" sz="7700" dirty="0"/>
              <a:t>SESSION FIVE - Conquering Regional Air Transportation with a Reduced Noise Footprint (AAM)​	Pg. 38 - 47</a:t>
            </a:r>
          </a:p>
          <a:p>
            <a:pPr fontAlgn="base"/>
            <a:r>
              <a:rPr lang="en-US" sz="7700" dirty="0"/>
              <a:t>SESSION SIX - Innovative Strategies for Quantifying and Communicating Aviation Noise Impacts​	Pg. 48 - 56</a:t>
            </a:r>
          </a:p>
          <a:p>
            <a:pPr fontAlgn="base"/>
            <a:r>
              <a:rPr lang="en-US" sz="7700" dirty="0"/>
              <a:t>SESSION SEVEN - Climate Change and Aviation​						Pg. 57</a:t>
            </a:r>
          </a:p>
          <a:p>
            <a:pPr fontAlgn="base"/>
            <a:r>
              <a:rPr lang="en-US" sz="7700" dirty="0"/>
              <a:t>SESSION EIGHT - Measuring and Modeling Air Quality Emissions​				Pg. 58</a:t>
            </a:r>
          </a:p>
          <a:p>
            <a:pPr fontAlgn="base"/>
            <a:r>
              <a:rPr lang="en-US" sz="7700" dirty="0"/>
              <a:t>SESSION NINE/Keynote Speaker - Leaded Aviation Gasoline Exposure Risk in San Jose, California​	Pg. 59 - 64</a:t>
            </a:r>
          </a:p>
          <a:p>
            <a:pPr fontAlgn="base"/>
            <a:r>
              <a:rPr lang="en-US" sz="7700" dirty="0"/>
              <a:t>SESSION TEN/Keynote Speaker -  Working Together on Land Use Compatibility​			Pg. 65 -78</a:t>
            </a:r>
          </a:p>
          <a:p>
            <a:pPr fontAlgn="base"/>
            <a:r>
              <a:rPr lang="en-US" sz="7700" dirty="0"/>
              <a:t>SESSION ELEVEN - Noise Policy Review Update</a:t>
            </a:r>
            <a:r>
              <a:rPr lang="en-US" sz="7700" b="1" dirty="0"/>
              <a:t>​						</a:t>
            </a:r>
            <a:r>
              <a:rPr lang="en-US" sz="7700" dirty="0"/>
              <a:t>Pg. </a:t>
            </a:r>
            <a:r>
              <a:rPr lang="en-US" sz="7700"/>
              <a:t>79 - 90</a:t>
            </a:r>
            <a:endParaRPr lang="en-US" sz="7700" dirty="0"/>
          </a:p>
          <a:p>
            <a:pPr fontAlgn="base"/>
            <a:r>
              <a:rPr lang="en-US" sz="7700" dirty="0"/>
              <a:t>Takeaways										Pg. 91</a:t>
            </a:r>
          </a:p>
          <a:p>
            <a:pPr fontAlgn="base"/>
            <a:r>
              <a:rPr lang="en-US" sz="7700" dirty="0"/>
              <a:t>Appendix</a:t>
            </a:r>
          </a:p>
          <a:p>
            <a:pPr marL="0" indent="0" fontAlgn="base">
              <a:buNone/>
            </a:pPr>
            <a:endParaRPr lang="en-US" sz="7700" dirty="0"/>
          </a:p>
          <a:p>
            <a:pPr fontAlgn="base"/>
            <a:r>
              <a:rPr lang="en-US" sz="7700" dirty="0"/>
              <a:t>Symposium Link:  </a:t>
            </a:r>
            <a:r>
              <a:rPr lang="en-US" sz="7700" u="sng" dirty="0">
                <a:hlinkClick r:id="rId2"/>
              </a:rPr>
              <a:t>https://anesymposium.aqrc.ucdavis.edu/2024-program-information</a:t>
            </a:r>
            <a:r>
              <a:rPr lang="en-US" sz="7700" dirty="0"/>
              <a:t>​</a:t>
            </a:r>
            <a:endParaRPr lang="en-US" sz="7700" b="0" i="0" dirty="0">
              <a:effectLst/>
            </a:endParaRPr>
          </a:p>
          <a:p>
            <a:pPr marL="0" indent="0" fontAlgn="base">
              <a:buNone/>
            </a:pPr>
            <a:endParaRPr lang="en-US" sz="7700" b="0" i="0" dirty="0">
              <a:effectLst/>
            </a:endParaRPr>
          </a:p>
          <a:p>
            <a:pPr fontAlgn="base"/>
            <a:r>
              <a:rPr lang="en-US" sz="7700" dirty="0"/>
              <a:t>Author:  Alicia Avery, Member VNY CAC</a:t>
            </a:r>
            <a:endParaRPr lang="en-US" sz="7700" b="0" i="0" dirty="0">
              <a:effectLst/>
            </a:endParaRPr>
          </a:p>
          <a:p>
            <a:endParaRPr lang="en-US" dirty="0"/>
          </a:p>
        </p:txBody>
      </p:sp>
      <p:sp>
        <p:nvSpPr>
          <p:cNvPr id="4" name="Slide Number Placeholder 3">
            <a:extLst>
              <a:ext uri="{FF2B5EF4-FFF2-40B4-BE49-F238E27FC236}">
                <a16:creationId xmlns:a16="http://schemas.microsoft.com/office/drawing/2014/main" id="{DAF45CAE-FECC-4A4E-BA9A-A62A026FC71A}"/>
              </a:ext>
            </a:extLst>
          </p:cNvPr>
          <p:cNvSpPr>
            <a:spLocks noGrp="1"/>
          </p:cNvSpPr>
          <p:nvPr>
            <p:ph type="sldNum" sz="quarter" idx="12"/>
          </p:nvPr>
        </p:nvSpPr>
        <p:spPr/>
        <p:txBody>
          <a:bodyPr/>
          <a:lstStyle/>
          <a:p>
            <a:r>
              <a:rPr lang="en-US" dirty="0"/>
              <a:t>2</a:t>
            </a:r>
          </a:p>
        </p:txBody>
      </p:sp>
    </p:spTree>
    <p:extLst>
      <p:ext uri="{BB962C8B-B14F-4D97-AF65-F5344CB8AC3E}">
        <p14:creationId xmlns:p14="http://schemas.microsoft.com/office/powerpoint/2010/main" val="37309382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18"/>
          <p:cNvSpPr txBox="1">
            <a:spLocks noGrp="1"/>
          </p:cNvSpPr>
          <p:nvPr>
            <p:ph type="ctrTitle"/>
          </p:nvPr>
        </p:nvSpPr>
        <p:spPr>
          <a:xfrm>
            <a:off x="212034" y="542475"/>
            <a:ext cx="11807688" cy="1260457"/>
          </a:xfrm>
          <a:prstGeom prst="rect">
            <a:avLst/>
          </a:prstGeom>
          <a:noFill/>
          <a:ln>
            <a:noFill/>
          </a:ln>
        </p:spPr>
        <p:txBody>
          <a:bodyPr spcFirstLastPara="1" wrap="square" lIns="91425" tIns="45700" rIns="91425" bIns="45700" anchor="b" anchorCtr="0">
            <a:noAutofit/>
          </a:bodyPr>
          <a:lstStyle/>
          <a:p>
            <a:pPr>
              <a:spcBef>
                <a:spcPts val="0"/>
              </a:spcBef>
              <a:buClr>
                <a:schemeClr val="accent1"/>
              </a:buClr>
              <a:buSzPts val="5500"/>
            </a:pPr>
            <a:r>
              <a:rPr lang="en-US" sz="3000" b="1" dirty="0"/>
              <a:t>A Regional Approach to Addressing Airplane Noise and Emissions Concerns</a:t>
            </a:r>
            <a:br>
              <a:rPr lang="en-US" sz="3000" b="1" dirty="0"/>
            </a:br>
            <a:r>
              <a:rPr lang="en-US" sz="2500" dirty="0"/>
              <a:t>Matt </a:t>
            </a:r>
            <a:r>
              <a:rPr lang="en-US" sz="2500" dirty="0" err="1"/>
              <a:t>Liknaitzky</a:t>
            </a:r>
            <a:r>
              <a:rPr lang="en-US" sz="2500" dirty="0"/>
              <a:t>, Sling Pilot Academy</a:t>
            </a:r>
            <a:endParaRPr sz="3000" b="1" dirty="0"/>
          </a:p>
        </p:txBody>
      </p:sp>
      <p:pic>
        <p:nvPicPr>
          <p:cNvPr id="150" name="Google Shape;150;p18"/>
          <p:cNvPicPr preferRelativeResize="0"/>
          <p:nvPr/>
        </p:nvPicPr>
        <p:blipFill>
          <a:blip r:embed="rId3">
            <a:alphaModFix/>
          </a:blip>
          <a:stretch>
            <a:fillRect/>
          </a:stretch>
        </p:blipFill>
        <p:spPr>
          <a:xfrm>
            <a:off x="7758063" y="5367131"/>
            <a:ext cx="2870181" cy="1226784"/>
          </a:xfrm>
          <a:prstGeom prst="rect">
            <a:avLst/>
          </a:prstGeom>
          <a:noFill/>
          <a:ln>
            <a:noFill/>
          </a:ln>
        </p:spPr>
      </p:pic>
      <p:sp>
        <p:nvSpPr>
          <p:cNvPr id="2" name="Rectangle 1">
            <a:extLst>
              <a:ext uri="{FF2B5EF4-FFF2-40B4-BE49-F238E27FC236}">
                <a16:creationId xmlns:a16="http://schemas.microsoft.com/office/drawing/2014/main" id="{22A00434-4BE8-D049-8850-EF49DD59C3B0}"/>
              </a:ext>
            </a:extLst>
          </p:cNvPr>
          <p:cNvSpPr/>
          <p:nvPr/>
        </p:nvSpPr>
        <p:spPr>
          <a:xfrm>
            <a:off x="609600" y="385610"/>
            <a:ext cx="11039061" cy="461665"/>
          </a:xfrm>
          <a:prstGeom prst="rect">
            <a:avLst/>
          </a:prstGeom>
        </p:spPr>
        <p:txBody>
          <a:bodyPr wrap="square">
            <a:spAutoFit/>
          </a:bodyPr>
          <a:lstStyle/>
          <a:p>
            <a:pPr algn="ctr"/>
            <a:r>
              <a:rPr lang="en-US" sz="2400" dirty="0"/>
              <a:t>SESSION THREE (Cont’d)</a:t>
            </a:r>
          </a:p>
        </p:txBody>
      </p:sp>
      <p:sp>
        <p:nvSpPr>
          <p:cNvPr id="6" name="Rectangle 5">
            <a:extLst>
              <a:ext uri="{FF2B5EF4-FFF2-40B4-BE49-F238E27FC236}">
                <a16:creationId xmlns:a16="http://schemas.microsoft.com/office/drawing/2014/main" id="{4C7276D3-F292-914E-B688-07833E9B9D55}"/>
              </a:ext>
            </a:extLst>
          </p:cNvPr>
          <p:cNvSpPr/>
          <p:nvPr/>
        </p:nvSpPr>
        <p:spPr>
          <a:xfrm>
            <a:off x="212034" y="1959797"/>
            <a:ext cx="11516139" cy="3662541"/>
          </a:xfrm>
          <a:prstGeom prst="rect">
            <a:avLst/>
          </a:prstGeom>
        </p:spPr>
        <p:txBody>
          <a:bodyPr wrap="square">
            <a:spAutoFit/>
          </a:bodyPr>
          <a:lstStyle/>
          <a:p>
            <a:pPr marL="342900" indent="-342900" fontAlgn="base">
              <a:buFont typeface="Arial" panose="020B0604020202020204" pitchFamily="34" charset="0"/>
              <a:buChar char="•"/>
            </a:pPr>
            <a:r>
              <a:rPr lang="en-US" sz="2200" dirty="0"/>
              <a:t>Sling Pilot Academy has approached airplane noise as a regional problem.  </a:t>
            </a:r>
          </a:p>
          <a:p>
            <a:pPr marL="342900" indent="-342900" fontAlgn="base">
              <a:buFont typeface="Arial" panose="020B0604020202020204" pitchFamily="34" charset="0"/>
              <a:buChar char="•"/>
            </a:pPr>
            <a:r>
              <a:rPr lang="en-US" sz="2200" dirty="0"/>
              <a:t>Started in 2011 as a regular recreational flight school - Now one of the largest flight schools in Los Angeles (Torrance &amp; San Diego)​</a:t>
            </a:r>
          </a:p>
          <a:p>
            <a:pPr marL="342900" indent="-342900" fontAlgn="base">
              <a:buFont typeface="Arial" panose="020B0604020202020204" pitchFamily="34" charset="0"/>
              <a:buChar char="•"/>
            </a:pPr>
            <a:r>
              <a:rPr lang="en-US" sz="2200" dirty="0"/>
              <a:t>Meeting the critical needs of severe pilot shortage </a:t>
            </a:r>
          </a:p>
          <a:p>
            <a:pPr fontAlgn="base"/>
            <a:endParaRPr lang="en-US" dirty="0"/>
          </a:p>
          <a:p>
            <a:pPr marL="457200" lvl="0" indent="-419100">
              <a:spcBef>
                <a:spcPts val="0"/>
              </a:spcBef>
              <a:buClr>
                <a:schemeClr val="dk1"/>
              </a:buClr>
              <a:buSzPts val="3000"/>
              <a:buChar char="●"/>
            </a:pPr>
            <a:r>
              <a:rPr lang="en-US" b="1" dirty="0">
                <a:solidFill>
                  <a:schemeClr val="dk1"/>
                </a:solidFill>
              </a:rPr>
              <a:t>Quiet Airplanes</a:t>
            </a:r>
            <a:br>
              <a:rPr lang="en-US" b="1" dirty="0">
                <a:solidFill>
                  <a:srgbClr val="6AA84F"/>
                </a:solidFill>
              </a:rPr>
            </a:br>
            <a:endParaRPr lang="en-US" b="1" dirty="0">
              <a:solidFill>
                <a:srgbClr val="6AA84F"/>
              </a:solidFill>
            </a:endParaRPr>
          </a:p>
          <a:p>
            <a:pPr marL="457200" lvl="0" indent="-419100">
              <a:spcBef>
                <a:spcPts val="0"/>
              </a:spcBef>
              <a:buClr>
                <a:schemeClr val="dk1"/>
              </a:buClr>
              <a:buSzPts val="3000"/>
              <a:buChar char="●"/>
            </a:pPr>
            <a:r>
              <a:rPr lang="en-US" b="1" dirty="0">
                <a:solidFill>
                  <a:schemeClr val="dk1"/>
                </a:solidFill>
              </a:rPr>
              <a:t>Unleaded Gas</a:t>
            </a:r>
            <a:br>
              <a:rPr lang="en-US" b="1" dirty="0">
                <a:solidFill>
                  <a:schemeClr val="dk1"/>
                </a:solidFill>
              </a:rPr>
            </a:br>
            <a:endParaRPr lang="en-US" b="1" dirty="0">
              <a:solidFill>
                <a:schemeClr val="dk1"/>
              </a:solidFill>
            </a:endParaRPr>
          </a:p>
          <a:p>
            <a:pPr marL="457200" lvl="0" indent="-419100">
              <a:spcBef>
                <a:spcPts val="0"/>
              </a:spcBef>
              <a:buClr>
                <a:schemeClr val="dk1"/>
              </a:buClr>
              <a:buSzPts val="3000"/>
              <a:buChar char="●"/>
            </a:pPr>
            <a:r>
              <a:rPr lang="en-US" b="1" dirty="0">
                <a:solidFill>
                  <a:schemeClr val="dk1"/>
                </a:solidFill>
              </a:rPr>
              <a:t>Voluntary Noise Abatement Procedures</a:t>
            </a:r>
            <a:br>
              <a:rPr lang="en-US" b="1" dirty="0">
                <a:solidFill>
                  <a:schemeClr val="dk1"/>
                </a:solidFill>
              </a:rPr>
            </a:br>
            <a:endParaRPr lang="en-US" b="1" dirty="0">
              <a:solidFill>
                <a:schemeClr val="dk1"/>
              </a:solidFill>
            </a:endParaRPr>
          </a:p>
          <a:p>
            <a:pPr marL="457200" lvl="0" indent="-419100">
              <a:spcBef>
                <a:spcPts val="0"/>
              </a:spcBef>
              <a:buClr>
                <a:schemeClr val="dk1"/>
              </a:buClr>
              <a:buSzPts val="3000"/>
              <a:buChar char="●"/>
            </a:pPr>
            <a:r>
              <a:rPr lang="en-US" b="1" dirty="0">
                <a:solidFill>
                  <a:schemeClr val="dk1"/>
                </a:solidFill>
              </a:rPr>
              <a:t>Export as much of our noise to other airports as possible</a:t>
            </a:r>
            <a:endParaRPr lang="en-US" dirty="0"/>
          </a:p>
        </p:txBody>
      </p:sp>
    </p:spTree>
    <p:extLst>
      <p:ext uri="{BB962C8B-B14F-4D97-AF65-F5344CB8AC3E}">
        <p14:creationId xmlns:p14="http://schemas.microsoft.com/office/powerpoint/2010/main" val="3584126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Google Shape;178;p22"/>
          <p:cNvPicPr preferRelativeResize="0"/>
          <p:nvPr/>
        </p:nvPicPr>
        <p:blipFill>
          <a:blip r:embed="rId3">
            <a:alphaModFix/>
          </a:blip>
          <a:stretch>
            <a:fillRect/>
          </a:stretch>
        </p:blipFill>
        <p:spPr>
          <a:xfrm>
            <a:off x="228600" y="990300"/>
            <a:ext cx="11766701" cy="6417050"/>
          </a:xfrm>
          <a:prstGeom prst="rect">
            <a:avLst/>
          </a:prstGeom>
          <a:noFill/>
          <a:ln>
            <a:noFill/>
          </a:ln>
        </p:spPr>
      </p:pic>
      <p:sp>
        <p:nvSpPr>
          <p:cNvPr id="179" name="Google Shape;179;p22"/>
          <p:cNvSpPr txBox="1">
            <a:spLocks noGrp="1"/>
          </p:cNvSpPr>
          <p:nvPr>
            <p:ph type="title"/>
          </p:nvPr>
        </p:nvSpPr>
        <p:spPr>
          <a:xfrm>
            <a:off x="934588" y="570450"/>
            <a:ext cx="9584400" cy="839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accent1"/>
              </a:buClr>
              <a:buSzPts val="3600"/>
              <a:buFont typeface="Trebuchet MS"/>
              <a:buNone/>
            </a:pPr>
            <a:r>
              <a:rPr lang="en-US" sz="3000" b="1" dirty="0"/>
              <a:t>Quiet(</a:t>
            </a:r>
            <a:r>
              <a:rPr lang="en-US" sz="3000" b="1" dirty="0" err="1"/>
              <a:t>er</a:t>
            </a:r>
            <a:r>
              <a:rPr lang="en-US" sz="3000" b="1" dirty="0"/>
              <a:t>) Airplanes:</a:t>
            </a:r>
            <a:endParaRPr sz="3000" b="1" dirty="0"/>
          </a:p>
        </p:txBody>
      </p:sp>
      <p:sp>
        <p:nvSpPr>
          <p:cNvPr id="180" name="Google Shape;180;p22"/>
          <p:cNvSpPr txBox="1">
            <a:spLocks noGrp="1"/>
          </p:cNvSpPr>
          <p:nvPr>
            <p:ph type="title"/>
          </p:nvPr>
        </p:nvSpPr>
        <p:spPr>
          <a:xfrm>
            <a:off x="178000" y="1127050"/>
            <a:ext cx="11907600" cy="839700"/>
          </a:xfrm>
          <a:prstGeom prst="rect">
            <a:avLst/>
          </a:prstGeom>
          <a:noFill/>
          <a:ln>
            <a:noFill/>
          </a:ln>
          <a:effectLst>
            <a:outerShdw dist="19050" dir="5400000" algn="bl" rotWithShape="0">
              <a:schemeClr val="lt1">
                <a:alpha val="52000"/>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Clr>
                <a:schemeClr val="accent1"/>
              </a:buClr>
              <a:buSzPts val="3600"/>
              <a:buFont typeface="Trebuchet MS"/>
              <a:buNone/>
            </a:pPr>
            <a:r>
              <a:rPr lang="en-US" sz="3400" b="1">
                <a:solidFill>
                  <a:schemeClr val="dk1"/>
                </a:solidFill>
              </a:rPr>
              <a:t>Sling NGT: </a:t>
            </a:r>
            <a:r>
              <a:rPr lang="en-US" sz="3400">
                <a:solidFill>
                  <a:schemeClr val="dk1"/>
                </a:solidFill>
              </a:rPr>
              <a:t>Next Generation Trainer</a:t>
            </a:r>
            <a:endParaRPr sz="3400">
              <a:solidFill>
                <a:schemeClr val="dk1"/>
              </a:solidFill>
            </a:endParaRPr>
          </a:p>
        </p:txBody>
      </p:sp>
      <p:sp>
        <p:nvSpPr>
          <p:cNvPr id="2" name="Rectangle 1">
            <a:extLst>
              <a:ext uri="{FF2B5EF4-FFF2-40B4-BE49-F238E27FC236}">
                <a16:creationId xmlns:a16="http://schemas.microsoft.com/office/drawing/2014/main" id="{873DD9B9-5B54-A745-99D2-AF41F1C6B426}"/>
              </a:ext>
            </a:extLst>
          </p:cNvPr>
          <p:cNvSpPr/>
          <p:nvPr/>
        </p:nvSpPr>
        <p:spPr>
          <a:xfrm>
            <a:off x="2610678" y="108785"/>
            <a:ext cx="6453809" cy="461665"/>
          </a:xfrm>
          <a:prstGeom prst="rect">
            <a:avLst/>
          </a:prstGeom>
        </p:spPr>
        <p:txBody>
          <a:bodyPr wrap="square">
            <a:spAutoFit/>
          </a:bodyPr>
          <a:lstStyle/>
          <a:p>
            <a:pPr algn="ctr"/>
            <a:r>
              <a:rPr lang="en-US" sz="2400" dirty="0"/>
              <a:t>SESSION THREE (Cont’d)</a:t>
            </a:r>
          </a:p>
        </p:txBody>
      </p:sp>
      <p:sp>
        <p:nvSpPr>
          <p:cNvPr id="3" name="Slide Number Placeholder 2">
            <a:extLst>
              <a:ext uri="{FF2B5EF4-FFF2-40B4-BE49-F238E27FC236}">
                <a16:creationId xmlns:a16="http://schemas.microsoft.com/office/drawing/2014/main" id="{7A6B51E1-BF2C-444F-9BBF-F1244C18D848}"/>
              </a:ext>
            </a:extLst>
          </p:cNvPr>
          <p:cNvSpPr>
            <a:spLocks noGrp="1"/>
          </p:cNvSpPr>
          <p:nvPr>
            <p:ph type="sldNum" sz="quarter" idx="12"/>
          </p:nvPr>
        </p:nvSpPr>
        <p:spPr/>
        <p:txBody>
          <a:bodyPr/>
          <a:lstStyle/>
          <a:p>
            <a:fld id="{77F4578E-AB0A-0846-B678-1CAEF8CF63B4}" type="slidenum">
              <a:rPr lang="en-US" smtClean="0"/>
              <a:t>21</a:t>
            </a:fld>
            <a:endParaRPr lang="en-US"/>
          </a:p>
        </p:txBody>
      </p:sp>
    </p:spTree>
    <p:extLst>
      <p:ext uri="{BB962C8B-B14F-4D97-AF65-F5344CB8AC3E}">
        <p14:creationId xmlns:p14="http://schemas.microsoft.com/office/powerpoint/2010/main" val="21177558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3"/>
          <p:cNvSpPr txBox="1">
            <a:spLocks noGrp="1"/>
          </p:cNvSpPr>
          <p:nvPr>
            <p:ph type="title"/>
          </p:nvPr>
        </p:nvSpPr>
        <p:spPr>
          <a:xfrm>
            <a:off x="245475" y="1169503"/>
            <a:ext cx="8129899" cy="839700"/>
          </a:xfrm>
          <a:prstGeom prst="rect">
            <a:avLst/>
          </a:prstGeom>
          <a:noFill/>
          <a:ln>
            <a:noFill/>
          </a:ln>
        </p:spPr>
        <p:txBody>
          <a:bodyPr spcFirstLastPara="1" wrap="square" lIns="91425" tIns="45700" rIns="91425" bIns="45700" anchor="t" anchorCtr="0">
            <a:noAutofit/>
          </a:bodyPr>
          <a:lstStyle/>
          <a:p>
            <a:pPr>
              <a:spcBef>
                <a:spcPts val="0"/>
              </a:spcBef>
              <a:buClr>
                <a:schemeClr val="accent1"/>
              </a:buClr>
              <a:buSzPts val="3600"/>
            </a:pPr>
            <a:r>
              <a:rPr lang="en-US" sz="3000" b="1" u="sng" dirty="0">
                <a:latin typeface="+mn-lt"/>
              </a:rPr>
              <a:t>Low Emissions</a:t>
            </a:r>
            <a:br>
              <a:rPr lang="en-US" sz="3500" b="1" dirty="0">
                <a:latin typeface="+mn-lt"/>
              </a:rPr>
            </a:br>
            <a:r>
              <a:rPr lang="en-US" sz="2500" b="1" dirty="0" err="1">
                <a:solidFill>
                  <a:schemeClr val="dk1"/>
                </a:solidFill>
                <a:latin typeface="+mn-lt"/>
              </a:rPr>
              <a:t>Rotax</a:t>
            </a:r>
            <a:r>
              <a:rPr lang="en-US" sz="2500" b="1" dirty="0">
                <a:solidFill>
                  <a:schemeClr val="dk1"/>
                </a:solidFill>
                <a:latin typeface="+mn-lt"/>
              </a:rPr>
              <a:t> 912iS: </a:t>
            </a:r>
            <a:r>
              <a:rPr lang="en-US" sz="2500" dirty="0">
                <a:solidFill>
                  <a:schemeClr val="dk1"/>
                </a:solidFill>
                <a:latin typeface="+mn-lt"/>
              </a:rPr>
              <a:t>Only 3.5 GPH of Unleaded Gasoline</a:t>
            </a:r>
            <a:br>
              <a:rPr lang="en-US" sz="3600" dirty="0">
                <a:solidFill>
                  <a:schemeClr val="dk1"/>
                </a:solidFill>
              </a:rPr>
            </a:br>
            <a:endParaRPr sz="3500" b="1" dirty="0"/>
          </a:p>
        </p:txBody>
      </p:sp>
      <p:pic>
        <p:nvPicPr>
          <p:cNvPr id="188" name="Google Shape;188;p23"/>
          <p:cNvPicPr preferRelativeResize="0"/>
          <p:nvPr/>
        </p:nvPicPr>
        <p:blipFill>
          <a:blip r:embed="rId3">
            <a:alphaModFix/>
          </a:blip>
          <a:stretch>
            <a:fillRect/>
          </a:stretch>
        </p:blipFill>
        <p:spPr>
          <a:xfrm>
            <a:off x="9129439" y="651419"/>
            <a:ext cx="2413203" cy="2070680"/>
          </a:xfrm>
          <a:prstGeom prst="rect">
            <a:avLst/>
          </a:prstGeom>
          <a:noFill/>
          <a:ln>
            <a:noFill/>
          </a:ln>
        </p:spPr>
      </p:pic>
      <p:sp>
        <p:nvSpPr>
          <p:cNvPr id="3" name="Rectangle 2">
            <a:extLst>
              <a:ext uri="{FF2B5EF4-FFF2-40B4-BE49-F238E27FC236}">
                <a16:creationId xmlns:a16="http://schemas.microsoft.com/office/drawing/2014/main" id="{A5ECA101-A733-984D-A139-3D87123ED0A4}"/>
              </a:ext>
            </a:extLst>
          </p:cNvPr>
          <p:cNvSpPr/>
          <p:nvPr/>
        </p:nvSpPr>
        <p:spPr>
          <a:xfrm>
            <a:off x="245475" y="2848552"/>
            <a:ext cx="7202247" cy="3724096"/>
          </a:xfrm>
          <a:prstGeom prst="rect">
            <a:avLst/>
          </a:prstGeom>
        </p:spPr>
        <p:txBody>
          <a:bodyPr wrap="square">
            <a:spAutoFit/>
          </a:bodyPr>
          <a:lstStyle/>
          <a:p>
            <a:pPr marL="285750" indent="-285750">
              <a:buFont typeface="Arial" panose="020B0604020202020204" pitchFamily="34" charset="0"/>
              <a:buChar char="•"/>
            </a:pPr>
            <a:r>
              <a:rPr lang="en-US" sz="2000" dirty="0"/>
              <a:t>Small Percentage of Noise Complaints:</a:t>
            </a:r>
          </a:p>
          <a:p>
            <a:pPr marL="742950" lvl="1" indent="-285750">
              <a:buFont typeface="Arial" panose="020B0604020202020204" pitchFamily="34" charset="0"/>
              <a:buChar char="•"/>
            </a:pPr>
            <a:r>
              <a:rPr lang="en-US" sz="2000" dirty="0"/>
              <a:t>Complaints made to the City of Torrance via their Casper System show that Sling generates a very small percentage of complaints versus other airplanes</a:t>
            </a:r>
          </a:p>
          <a:p>
            <a:pPr marL="285750" lvl="0" indent="-285750">
              <a:lnSpc>
                <a:spcPct val="115000"/>
              </a:lnSpc>
              <a:buClr>
                <a:schemeClr val="accent1"/>
              </a:buClr>
              <a:buSzPts val="2400"/>
              <a:buFont typeface="Arial" panose="020B0604020202020204" pitchFamily="34" charset="0"/>
              <a:buChar char="•"/>
            </a:pPr>
            <a:r>
              <a:rPr lang="en-US" sz="2000" dirty="0"/>
              <a:t>Their City Council started a working group which brought airport operators, pilots and residents together to try to understand and workshop the problem. </a:t>
            </a:r>
          </a:p>
          <a:p>
            <a:pPr marL="285750" lvl="0" indent="-285750">
              <a:lnSpc>
                <a:spcPct val="115000"/>
              </a:lnSpc>
              <a:buClr>
                <a:schemeClr val="accent1"/>
              </a:buClr>
              <a:buSzPts val="2400"/>
              <a:buFont typeface="Arial" panose="020B0604020202020204" pitchFamily="34" charset="0"/>
              <a:buChar char="•"/>
            </a:pPr>
            <a:r>
              <a:rPr lang="en-US" sz="2000" dirty="0"/>
              <a:t>Great results - including a Voluntary Noise Abatement Procedures from our Academy addressing the largest pain point, the hill to the South of the Airport.</a:t>
            </a:r>
          </a:p>
          <a:p>
            <a:endParaRPr lang="en-US" dirty="0"/>
          </a:p>
        </p:txBody>
      </p:sp>
      <p:pic>
        <p:nvPicPr>
          <p:cNvPr id="8" name="Google Shape;196;p24">
            <a:extLst>
              <a:ext uri="{FF2B5EF4-FFF2-40B4-BE49-F238E27FC236}">
                <a16:creationId xmlns:a16="http://schemas.microsoft.com/office/drawing/2014/main" id="{1C02F439-F5B3-6B44-90E3-BD59FEC36034}"/>
              </a:ext>
            </a:extLst>
          </p:cNvPr>
          <p:cNvPicPr preferRelativeResize="0"/>
          <p:nvPr/>
        </p:nvPicPr>
        <p:blipFill>
          <a:blip r:embed="rId4">
            <a:alphaModFix/>
          </a:blip>
          <a:stretch>
            <a:fillRect/>
          </a:stretch>
        </p:blipFill>
        <p:spPr>
          <a:xfrm>
            <a:off x="7447722" y="3468073"/>
            <a:ext cx="4236795" cy="3256972"/>
          </a:xfrm>
          <a:prstGeom prst="rect">
            <a:avLst/>
          </a:prstGeom>
          <a:noFill/>
          <a:ln>
            <a:noFill/>
          </a:ln>
        </p:spPr>
      </p:pic>
      <p:sp>
        <p:nvSpPr>
          <p:cNvPr id="4" name="Rectangle 3">
            <a:extLst>
              <a:ext uri="{FF2B5EF4-FFF2-40B4-BE49-F238E27FC236}">
                <a16:creationId xmlns:a16="http://schemas.microsoft.com/office/drawing/2014/main" id="{55F57107-042C-E041-8797-676653592752}"/>
              </a:ext>
            </a:extLst>
          </p:cNvPr>
          <p:cNvSpPr/>
          <p:nvPr/>
        </p:nvSpPr>
        <p:spPr>
          <a:xfrm>
            <a:off x="1444488" y="225266"/>
            <a:ext cx="9660834" cy="461665"/>
          </a:xfrm>
          <a:prstGeom prst="rect">
            <a:avLst/>
          </a:prstGeom>
        </p:spPr>
        <p:txBody>
          <a:bodyPr wrap="square">
            <a:spAutoFit/>
          </a:bodyPr>
          <a:lstStyle/>
          <a:p>
            <a:pPr algn="ctr"/>
            <a:r>
              <a:rPr lang="en-US" sz="2400" dirty="0"/>
              <a:t>SESSION THREE (Cont’d)</a:t>
            </a:r>
          </a:p>
        </p:txBody>
      </p:sp>
      <p:sp>
        <p:nvSpPr>
          <p:cNvPr id="5" name="Rectangle 4">
            <a:extLst>
              <a:ext uri="{FF2B5EF4-FFF2-40B4-BE49-F238E27FC236}">
                <a16:creationId xmlns:a16="http://schemas.microsoft.com/office/drawing/2014/main" id="{A9593F25-914B-E847-BBB0-90792E15FC89}"/>
              </a:ext>
            </a:extLst>
          </p:cNvPr>
          <p:cNvSpPr/>
          <p:nvPr/>
        </p:nvSpPr>
        <p:spPr>
          <a:xfrm>
            <a:off x="245475" y="2294554"/>
            <a:ext cx="8270865" cy="553998"/>
          </a:xfrm>
          <a:prstGeom prst="rect">
            <a:avLst/>
          </a:prstGeom>
        </p:spPr>
        <p:txBody>
          <a:bodyPr wrap="square">
            <a:spAutoFit/>
          </a:bodyPr>
          <a:lstStyle/>
          <a:p>
            <a:pPr lvl="0">
              <a:buClr>
                <a:schemeClr val="accent1"/>
              </a:buClr>
              <a:buSzPts val="3600"/>
            </a:pPr>
            <a:r>
              <a:rPr lang="en-US" sz="3000" b="1" u="sng" dirty="0">
                <a:solidFill>
                  <a:schemeClr val="dk1"/>
                </a:solidFill>
              </a:rPr>
              <a:t>Community Concern:  Airplane Noise Complaints</a:t>
            </a:r>
          </a:p>
        </p:txBody>
      </p:sp>
      <p:sp>
        <p:nvSpPr>
          <p:cNvPr id="9" name="Slide Number Placeholder 8">
            <a:extLst>
              <a:ext uri="{FF2B5EF4-FFF2-40B4-BE49-F238E27FC236}">
                <a16:creationId xmlns:a16="http://schemas.microsoft.com/office/drawing/2014/main" id="{2CB75F8D-F248-A84C-BC84-1F96169D4B89}"/>
              </a:ext>
            </a:extLst>
          </p:cNvPr>
          <p:cNvSpPr>
            <a:spLocks noGrp="1"/>
          </p:cNvSpPr>
          <p:nvPr>
            <p:ph type="sldNum" sz="quarter" idx="12"/>
          </p:nvPr>
        </p:nvSpPr>
        <p:spPr>
          <a:xfrm>
            <a:off x="9352722" y="6359920"/>
            <a:ext cx="2743200" cy="365125"/>
          </a:xfrm>
        </p:spPr>
        <p:txBody>
          <a:bodyPr/>
          <a:lstStyle/>
          <a:p>
            <a:fld id="{77F4578E-AB0A-0846-B678-1CAEF8CF63B4}" type="slidenum">
              <a:rPr lang="en-US" smtClean="0"/>
              <a:t>22</a:t>
            </a:fld>
            <a:endParaRPr lang="en-US" dirty="0"/>
          </a:p>
        </p:txBody>
      </p:sp>
    </p:spTree>
    <p:extLst>
      <p:ext uri="{BB962C8B-B14F-4D97-AF65-F5344CB8AC3E}">
        <p14:creationId xmlns:p14="http://schemas.microsoft.com/office/powerpoint/2010/main" val="38046253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5" name="Google Shape;255;p32"/>
          <p:cNvSpPr txBox="1">
            <a:spLocks noGrp="1"/>
          </p:cNvSpPr>
          <p:nvPr>
            <p:ph type="body" idx="1"/>
          </p:nvPr>
        </p:nvSpPr>
        <p:spPr>
          <a:xfrm>
            <a:off x="106017" y="3487245"/>
            <a:ext cx="6551905" cy="1200961"/>
          </a:xfrm>
          <a:prstGeom prst="rect">
            <a:avLst/>
          </a:prstGeom>
          <a:noFill/>
          <a:ln>
            <a:noFill/>
          </a:ln>
        </p:spPr>
        <p:txBody>
          <a:bodyPr spcFirstLastPara="1" wrap="square" lIns="91425" tIns="45700" rIns="91425" bIns="45700" anchor="t" anchorCtr="0">
            <a:noAutofit/>
          </a:bodyPr>
          <a:lstStyle/>
          <a:p>
            <a:pPr marL="0" marR="0" lvl="0" indent="0" rtl="0">
              <a:lnSpc>
                <a:spcPct val="115000"/>
              </a:lnSpc>
              <a:spcBef>
                <a:spcPts val="0"/>
              </a:spcBef>
              <a:spcAft>
                <a:spcPts val="0"/>
              </a:spcAft>
              <a:buClr>
                <a:schemeClr val="accent1"/>
              </a:buClr>
              <a:buSzPts val="2200"/>
              <a:buNone/>
            </a:pPr>
            <a:r>
              <a:rPr lang="en-US" sz="1900" dirty="0"/>
              <a:t>Sling Pilot Academy gives up half of the operations available at their airport in January 2023.</a:t>
            </a:r>
          </a:p>
          <a:p>
            <a:pPr marL="0" marR="0" lvl="0" indent="0" rtl="0">
              <a:lnSpc>
                <a:spcPct val="115000"/>
              </a:lnSpc>
              <a:spcBef>
                <a:spcPts val="0"/>
              </a:spcBef>
              <a:spcAft>
                <a:spcPts val="0"/>
              </a:spcAft>
              <a:buClr>
                <a:schemeClr val="accent1"/>
              </a:buClr>
              <a:buSzPts val="2200"/>
              <a:buNone/>
            </a:pPr>
            <a:endParaRPr lang="en-US" sz="2200" dirty="0"/>
          </a:p>
        </p:txBody>
      </p:sp>
      <p:sp>
        <p:nvSpPr>
          <p:cNvPr id="256" name="Google Shape;256;p32"/>
          <p:cNvSpPr txBox="1">
            <a:spLocks noGrp="1"/>
          </p:cNvSpPr>
          <p:nvPr>
            <p:ph type="title"/>
          </p:nvPr>
        </p:nvSpPr>
        <p:spPr>
          <a:xfrm>
            <a:off x="1211495" y="465245"/>
            <a:ext cx="9584400" cy="839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accent1"/>
              </a:buClr>
              <a:buSzPts val="3600"/>
              <a:buFont typeface="Trebuchet MS"/>
              <a:buNone/>
            </a:pPr>
            <a:r>
              <a:rPr lang="en-US" sz="3000" b="1" dirty="0">
                <a:solidFill>
                  <a:schemeClr val="dk1"/>
                </a:solidFill>
              </a:rPr>
              <a:t>Community Engagement:</a:t>
            </a:r>
            <a:br>
              <a:rPr lang="en-US" sz="3000" b="1" dirty="0">
                <a:solidFill>
                  <a:schemeClr val="dk1"/>
                </a:solidFill>
              </a:rPr>
            </a:br>
            <a:r>
              <a:rPr lang="en-US" sz="3000" b="1" u="sng" dirty="0">
                <a:solidFill>
                  <a:schemeClr val="dk1"/>
                </a:solidFill>
              </a:rPr>
              <a:t>Voluntary Letter of Agreement</a:t>
            </a:r>
            <a:endParaRPr sz="3000" b="1" u="sng" dirty="0">
              <a:solidFill>
                <a:schemeClr val="dk1"/>
              </a:solidFill>
            </a:endParaRPr>
          </a:p>
        </p:txBody>
      </p:sp>
      <p:pic>
        <p:nvPicPr>
          <p:cNvPr id="257" name="Google Shape;257;p32"/>
          <p:cNvPicPr preferRelativeResize="0"/>
          <p:nvPr/>
        </p:nvPicPr>
        <p:blipFill>
          <a:blip r:embed="rId3">
            <a:alphaModFix/>
          </a:blip>
          <a:stretch>
            <a:fillRect/>
          </a:stretch>
        </p:blipFill>
        <p:spPr>
          <a:xfrm>
            <a:off x="227404" y="4241890"/>
            <a:ext cx="4704522" cy="2610678"/>
          </a:xfrm>
          <a:prstGeom prst="rect">
            <a:avLst/>
          </a:prstGeom>
          <a:noFill/>
          <a:ln>
            <a:noFill/>
          </a:ln>
        </p:spPr>
      </p:pic>
      <p:sp>
        <p:nvSpPr>
          <p:cNvPr id="2" name="Rectangle 1">
            <a:extLst>
              <a:ext uri="{FF2B5EF4-FFF2-40B4-BE49-F238E27FC236}">
                <a16:creationId xmlns:a16="http://schemas.microsoft.com/office/drawing/2014/main" id="{23A4C681-92BC-5E41-AD74-579AE932AA33}"/>
              </a:ext>
            </a:extLst>
          </p:cNvPr>
          <p:cNvSpPr/>
          <p:nvPr/>
        </p:nvSpPr>
        <p:spPr>
          <a:xfrm>
            <a:off x="106017" y="30563"/>
            <a:ext cx="11569148" cy="461665"/>
          </a:xfrm>
          <a:prstGeom prst="rect">
            <a:avLst/>
          </a:prstGeom>
        </p:spPr>
        <p:txBody>
          <a:bodyPr wrap="square">
            <a:spAutoFit/>
          </a:bodyPr>
          <a:lstStyle/>
          <a:p>
            <a:pPr algn="ctr"/>
            <a:r>
              <a:rPr lang="en-US" sz="2400" dirty="0"/>
              <a:t>SESSION THREE (Cont’d)</a:t>
            </a:r>
          </a:p>
        </p:txBody>
      </p:sp>
      <p:pic>
        <p:nvPicPr>
          <p:cNvPr id="9" name="Google Shape;269;p34">
            <a:extLst>
              <a:ext uri="{FF2B5EF4-FFF2-40B4-BE49-F238E27FC236}">
                <a16:creationId xmlns:a16="http://schemas.microsoft.com/office/drawing/2014/main" id="{C4D3D894-4200-614E-96D3-773E57493806}"/>
              </a:ext>
            </a:extLst>
          </p:cNvPr>
          <p:cNvPicPr preferRelativeResize="0"/>
          <p:nvPr/>
        </p:nvPicPr>
        <p:blipFill>
          <a:blip r:embed="rId4">
            <a:alphaModFix/>
          </a:blip>
          <a:stretch>
            <a:fillRect/>
          </a:stretch>
        </p:blipFill>
        <p:spPr>
          <a:xfrm>
            <a:off x="6577810" y="3102347"/>
            <a:ext cx="5468416" cy="2674556"/>
          </a:xfrm>
          <a:prstGeom prst="rect">
            <a:avLst/>
          </a:prstGeom>
          <a:noFill/>
          <a:ln>
            <a:noFill/>
          </a:ln>
        </p:spPr>
      </p:pic>
      <p:pic>
        <p:nvPicPr>
          <p:cNvPr id="10" name="Google Shape;270;p34">
            <a:extLst>
              <a:ext uri="{FF2B5EF4-FFF2-40B4-BE49-F238E27FC236}">
                <a16:creationId xmlns:a16="http://schemas.microsoft.com/office/drawing/2014/main" id="{A8D5BDEC-7397-D846-8C89-0AF7FF22E6DF}"/>
              </a:ext>
            </a:extLst>
          </p:cNvPr>
          <p:cNvPicPr preferRelativeResize="0"/>
          <p:nvPr/>
        </p:nvPicPr>
        <p:blipFill>
          <a:blip r:embed="rId5">
            <a:alphaModFix/>
          </a:blip>
          <a:stretch>
            <a:fillRect/>
          </a:stretch>
        </p:blipFill>
        <p:spPr>
          <a:xfrm>
            <a:off x="5921579" y="5811271"/>
            <a:ext cx="6270421" cy="701059"/>
          </a:xfrm>
          <a:prstGeom prst="rect">
            <a:avLst/>
          </a:prstGeom>
          <a:noFill/>
          <a:ln>
            <a:noFill/>
          </a:ln>
          <a:effectLst>
            <a:outerShdw blurRad="57150" dist="95250" dir="7560000" algn="bl" rotWithShape="0">
              <a:srgbClr val="000000">
                <a:alpha val="50000"/>
              </a:srgbClr>
            </a:outerShdw>
          </a:effectLst>
        </p:spPr>
      </p:pic>
      <p:sp>
        <p:nvSpPr>
          <p:cNvPr id="5" name="Rectangle 4">
            <a:extLst>
              <a:ext uri="{FF2B5EF4-FFF2-40B4-BE49-F238E27FC236}">
                <a16:creationId xmlns:a16="http://schemas.microsoft.com/office/drawing/2014/main" id="{5F61B62C-93DF-9A44-916F-2E753A426389}"/>
              </a:ext>
            </a:extLst>
          </p:cNvPr>
          <p:cNvSpPr/>
          <p:nvPr/>
        </p:nvSpPr>
        <p:spPr>
          <a:xfrm>
            <a:off x="22580" y="1339313"/>
            <a:ext cx="11962229" cy="1347805"/>
          </a:xfrm>
          <a:prstGeom prst="rect">
            <a:avLst/>
          </a:prstGeom>
        </p:spPr>
        <p:txBody>
          <a:bodyPr wrap="square">
            <a:spAutoFit/>
          </a:bodyPr>
          <a:lstStyle/>
          <a:p>
            <a:pPr marL="285750" lvl="0" indent="-285750">
              <a:lnSpc>
                <a:spcPct val="115000"/>
              </a:lnSpc>
              <a:buClr>
                <a:schemeClr val="accent1"/>
              </a:buClr>
              <a:buSzPts val="2200"/>
              <a:buFont typeface="Arial" panose="020B0604020202020204" pitchFamily="34" charset="0"/>
              <a:buChar char="•"/>
            </a:pPr>
            <a:r>
              <a:rPr lang="en-US" dirty="0"/>
              <a:t>The City process works towards a Voluntary Letter of Agreement (LOA), taking into consideration resident comments and work done between the various airport operators, flight schools and pilot groups.</a:t>
            </a:r>
          </a:p>
          <a:p>
            <a:pPr marL="285750" lvl="0" indent="-285750">
              <a:lnSpc>
                <a:spcPct val="115000"/>
              </a:lnSpc>
              <a:buClr>
                <a:schemeClr val="accent1"/>
              </a:buClr>
              <a:buSzPts val="2200"/>
              <a:buFont typeface="Arial" panose="020B0604020202020204" pitchFamily="34" charset="0"/>
              <a:buChar char="•"/>
            </a:pPr>
            <a:r>
              <a:rPr lang="en-US" dirty="0"/>
              <a:t>One of the points that the City pushes in the draft LOA is an agreement to ‘utilize other airports when possible’ when doing flight training.</a:t>
            </a:r>
          </a:p>
        </p:txBody>
      </p:sp>
      <p:sp>
        <p:nvSpPr>
          <p:cNvPr id="6" name="Rectangle 5">
            <a:extLst>
              <a:ext uri="{FF2B5EF4-FFF2-40B4-BE49-F238E27FC236}">
                <a16:creationId xmlns:a16="http://schemas.microsoft.com/office/drawing/2014/main" id="{352F54EC-B0A4-0148-8561-E31ECAD91E76}"/>
              </a:ext>
            </a:extLst>
          </p:cNvPr>
          <p:cNvSpPr/>
          <p:nvPr/>
        </p:nvSpPr>
        <p:spPr>
          <a:xfrm>
            <a:off x="477078" y="2531165"/>
            <a:ext cx="11198087" cy="553998"/>
          </a:xfrm>
          <a:prstGeom prst="rect">
            <a:avLst/>
          </a:prstGeom>
        </p:spPr>
        <p:txBody>
          <a:bodyPr wrap="square">
            <a:spAutoFit/>
          </a:bodyPr>
          <a:lstStyle/>
          <a:p>
            <a:pPr algn="ctr"/>
            <a:r>
              <a:rPr lang="en-US" sz="3000" b="1" u="sng" dirty="0">
                <a:solidFill>
                  <a:schemeClr val="dk1"/>
                </a:solidFill>
              </a:rPr>
              <a:t>Voluntary Noise Mitigation Procedures</a:t>
            </a:r>
            <a:endParaRPr lang="en-US" sz="3000" u="sng" dirty="0"/>
          </a:p>
        </p:txBody>
      </p:sp>
      <p:sp>
        <p:nvSpPr>
          <p:cNvPr id="7" name="Slide Number Placeholder 6">
            <a:extLst>
              <a:ext uri="{FF2B5EF4-FFF2-40B4-BE49-F238E27FC236}">
                <a16:creationId xmlns:a16="http://schemas.microsoft.com/office/drawing/2014/main" id="{FE69C8D8-B323-2C42-B229-D0ABB003C58E}"/>
              </a:ext>
            </a:extLst>
          </p:cNvPr>
          <p:cNvSpPr>
            <a:spLocks noGrp="1"/>
          </p:cNvSpPr>
          <p:nvPr>
            <p:ph type="sldNum" sz="quarter" idx="12"/>
          </p:nvPr>
        </p:nvSpPr>
        <p:spPr>
          <a:xfrm>
            <a:off x="8931965" y="6147205"/>
            <a:ext cx="2743200" cy="365125"/>
          </a:xfrm>
        </p:spPr>
        <p:txBody>
          <a:bodyPr/>
          <a:lstStyle/>
          <a:p>
            <a:fld id="{77F4578E-AB0A-0846-B678-1CAEF8CF63B4}" type="slidenum">
              <a:rPr lang="en-US" smtClean="0"/>
              <a:t>23</a:t>
            </a:fld>
            <a:endParaRPr lang="en-US" dirty="0"/>
          </a:p>
        </p:txBody>
      </p:sp>
    </p:spTree>
    <p:extLst>
      <p:ext uri="{BB962C8B-B14F-4D97-AF65-F5344CB8AC3E}">
        <p14:creationId xmlns:p14="http://schemas.microsoft.com/office/powerpoint/2010/main" val="9098012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37"/>
          <p:cNvSpPr/>
          <p:nvPr/>
        </p:nvSpPr>
        <p:spPr>
          <a:xfrm>
            <a:off x="3380325" y="6203175"/>
            <a:ext cx="4185600" cy="4425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FFFFFF"/>
              </a:highlight>
            </a:endParaRPr>
          </a:p>
        </p:txBody>
      </p:sp>
      <p:sp>
        <p:nvSpPr>
          <p:cNvPr id="291" name="Google Shape;291;p37"/>
          <p:cNvSpPr txBox="1">
            <a:spLocks noGrp="1"/>
          </p:cNvSpPr>
          <p:nvPr>
            <p:ph type="body" idx="1"/>
          </p:nvPr>
        </p:nvSpPr>
        <p:spPr>
          <a:xfrm>
            <a:off x="186892" y="1562885"/>
            <a:ext cx="11846082" cy="1026613"/>
          </a:xfrm>
          <a:prstGeom prst="rect">
            <a:avLst/>
          </a:prstGeom>
          <a:noFill/>
          <a:ln>
            <a:noFill/>
          </a:ln>
        </p:spPr>
        <p:txBody>
          <a:bodyPr spcFirstLastPara="1" wrap="square" lIns="91425" tIns="45700" rIns="91425" bIns="45700" anchor="t" anchorCtr="0">
            <a:noAutofit/>
          </a:bodyPr>
          <a:lstStyle/>
          <a:p>
            <a:pPr>
              <a:lnSpc>
                <a:spcPct val="115000"/>
              </a:lnSpc>
              <a:spcBef>
                <a:spcPts val="0"/>
              </a:spcBef>
              <a:buClr>
                <a:schemeClr val="accent1"/>
              </a:buClr>
              <a:buSzPts val="2200"/>
            </a:pPr>
            <a:r>
              <a:rPr lang="en-US" sz="2000" dirty="0"/>
              <a:t>It is clear we cannot solve this issue airport by airport.  We need to educate all pilots about all airports in the region.</a:t>
            </a:r>
            <a:endParaRPr sz="2000" dirty="0"/>
          </a:p>
        </p:txBody>
      </p:sp>
      <p:sp>
        <p:nvSpPr>
          <p:cNvPr id="292" name="Google Shape;292;p37"/>
          <p:cNvSpPr txBox="1">
            <a:spLocks noGrp="1"/>
          </p:cNvSpPr>
          <p:nvPr>
            <p:ph type="title"/>
          </p:nvPr>
        </p:nvSpPr>
        <p:spPr>
          <a:xfrm>
            <a:off x="186892" y="1134872"/>
            <a:ext cx="9584400" cy="839700"/>
          </a:xfrm>
          <a:prstGeom prst="rect">
            <a:avLst/>
          </a:prstGeom>
          <a:noFill/>
          <a:ln>
            <a:noFill/>
          </a:ln>
        </p:spPr>
        <p:txBody>
          <a:bodyPr spcFirstLastPara="1" wrap="square" lIns="91425" tIns="45700" rIns="91425" bIns="45700" anchor="t" anchorCtr="0">
            <a:noAutofit/>
          </a:bodyPr>
          <a:lstStyle/>
          <a:p>
            <a:pPr>
              <a:spcBef>
                <a:spcPts val="0"/>
              </a:spcBef>
              <a:buClr>
                <a:schemeClr val="accent1"/>
              </a:buClr>
              <a:buSzPts val="3600"/>
            </a:pPr>
            <a:r>
              <a:rPr lang="en-US" sz="2500" u="sng" dirty="0">
                <a:latin typeface="Calibri" panose="020F0502020204030204" pitchFamily="34" charset="0"/>
                <a:cs typeface="Calibri" panose="020F0502020204030204" pitchFamily="34" charset="0"/>
              </a:rPr>
              <a:t>This Issue is Regional:  </a:t>
            </a:r>
            <a:r>
              <a:rPr lang="en-US" sz="2500" b="1" u="sng" dirty="0">
                <a:solidFill>
                  <a:schemeClr val="dk1"/>
                </a:solidFill>
                <a:latin typeface="Calibri" panose="020F0502020204030204" pitchFamily="34" charset="0"/>
                <a:cs typeface="Calibri" panose="020F0502020204030204" pitchFamily="34" charset="0"/>
              </a:rPr>
              <a:t>We Need to Approach it Regionally</a:t>
            </a:r>
            <a:br>
              <a:rPr lang="en-US" sz="3000" b="1" u="sng" dirty="0">
                <a:solidFill>
                  <a:schemeClr val="dk1"/>
                </a:solidFill>
              </a:rPr>
            </a:br>
            <a:endParaRPr sz="3000" u="sng" dirty="0"/>
          </a:p>
        </p:txBody>
      </p:sp>
      <p:sp>
        <p:nvSpPr>
          <p:cNvPr id="2" name="Rectangle 1">
            <a:extLst>
              <a:ext uri="{FF2B5EF4-FFF2-40B4-BE49-F238E27FC236}">
                <a16:creationId xmlns:a16="http://schemas.microsoft.com/office/drawing/2014/main" id="{1F754254-3E3B-1945-B1DB-87C4FB8E911F}"/>
              </a:ext>
            </a:extLst>
          </p:cNvPr>
          <p:cNvSpPr/>
          <p:nvPr/>
        </p:nvSpPr>
        <p:spPr>
          <a:xfrm>
            <a:off x="186892" y="2263458"/>
            <a:ext cx="12218504" cy="754053"/>
          </a:xfrm>
          <a:prstGeom prst="rect">
            <a:avLst/>
          </a:prstGeom>
        </p:spPr>
        <p:txBody>
          <a:bodyPr wrap="square">
            <a:spAutoFit/>
          </a:bodyPr>
          <a:lstStyle/>
          <a:p>
            <a:r>
              <a:rPr lang="en-US" sz="2500" u="sng" dirty="0"/>
              <a:t>Listen to the Community:  </a:t>
            </a:r>
            <a:r>
              <a:rPr lang="en-US" sz="2500" b="1" u="sng" dirty="0">
                <a:solidFill>
                  <a:schemeClr val="dk1"/>
                </a:solidFill>
              </a:rPr>
              <a:t>Develop Voluntary Fly Friendly Procedures</a:t>
            </a:r>
          </a:p>
          <a:p>
            <a:endParaRPr lang="en-US" dirty="0"/>
          </a:p>
        </p:txBody>
      </p:sp>
      <p:sp>
        <p:nvSpPr>
          <p:cNvPr id="4" name="Rectangle 3">
            <a:extLst>
              <a:ext uri="{FF2B5EF4-FFF2-40B4-BE49-F238E27FC236}">
                <a16:creationId xmlns:a16="http://schemas.microsoft.com/office/drawing/2014/main" id="{2F4489F4-60CE-ED42-9B2E-52A13FC4B741}"/>
              </a:ext>
            </a:extLst>
          </p:cNvPr>
          <p:cNvSpPr/>
          <p:nvPr/>
        </p:nvSpPr>
        <p:spPr>
          <a:xfrm>
            <a:off x="186892" y="2682903"/>
            <a:ext cx="11846082" cy="3699474"/>
          </a:xfrm>
          <a:prstGeom prst="rect">
            <a:avLst/>
          </a:prstGeom>
        </p:spPr>
        <p:txBody>
          <a:bodyPr wrap="square">
            <a:spAutoFit/>
          </a:bodyPr>
          <a:lstStyle/>
          <a:p>
            <a:pPr marL="285750" lvl="0" indent="-285750">
              <a:lnSpc>
                <a:spcPct val="115000"/>
              </a:lnSpc>
              <a:buClr>
                <a:schemeClr val="accent1"/>
              </a:buClr>
              <a:buSzPts val="2200"/>
              <a:buFont typeface="Arial" panose="020B0604020202020204" pitchFamily="34" charset="0"/>
              <a:buChar char="•"/>
            </a:pPr>
            <a:r>
              <a:rPr lang="en-US" sz="2000" dirty="0"/>
              <a:t>We are beyond arguing that “you moved near an airport, what did you expect?”</a:t>
            </a:r>
          </a:p>
          <a:p>
            <a:pPr marL="285750" lvl="0" indent="-285750">
              <a:lnSpc>
                <a:spcPct val="115000"/>
              </a:lnSpc>
              <a:buClr>
                <a:schemeClr val="accent1"/>
              </a:buClr>
              <a:buSzPts val="2200"/>
              <a:buFont typeface="Arial" panose="020B0604020202020204" pitchFamily="34" charset="0"/>
              <a:buChar char="•"/>
            </a:pPr>
            <a:r>
              <a:rPr lang="en-US" sz="2000" dirty="0"/>
              <a:t>Talking to the community can help identify the real pain points.</a:t>
            </a:r>
          </a:p>
          <a:p>
            <a:pPr marL="285750" lvl="0" indent="-285750">
              <a:lnSpc>
                <a:spcPct val="115000"/>
              </a:lnSpc>
              <a:buClr>
                <a:schemeClr val="accent1"/>
              </a:buClr>
              <a:buSzPts val="2200"/>
              <a:buFont typeface="Arial" panose="020B0604020202020204" pitchFamily="34" charset="0"/>
              <a:buChar char="•"/>
            </a:pPr>
            <a:r>
              <a:rPr lang="en-US" sz="2000" dirty="0"/>
              <a:t>Developing Voluntary Fly Friendly Procedures in </a:t>
            </a:r>
            <a:r>
              <a:rPr lang="en-US" sz="2000" b="1" u="sng" dirty="0"/>
              <a:t>EXCESS</a:t>
            </a:r>
            <a:r>
              <a:rPr lang="en-US" sz="2000" dirty="0"/>
              <a:t> of existing procedures can help alleviate some of the pressure.</a:t>
            </a:r>
          </a:p>
          <a:p>
            <a:pPr marL="285750" lvl="0" indent="-285750">
              <a:lnSpc>
                <a:spcPct val="115000"/>
              </a:lnSpc>
              <a:buClr>
                <a:schemeClr val="accent1"/>
              </a:buClr>
              <a:buSzPts val="2200"/>
              <a:buFont typeface="Arial" panose="020B0604020202020204" pitchFamily="34" charset="0"/>
              <a:buChar char="•"/>
            </a:pPr>
            <a:r>
              <a:rPr lang="en-US" sz="2000" dirty="0"/>
              <a:t>When pilots and aircraft operators ignore and dismiss resident complaints, the residents take them to their City Councils.</a:t>
            </a:r>
          </a:p>
          <a:p>
            <a:pPr>
              <a:lnSpc>
                <a:spcPct val="115000"/>
              </a:lnSpc>
              <a:buClr>
                <a:schemeClr val="accent1"/>
              </a:buClr>
              <a:buSzPts val="2200"/>
            </a:pPr>
            <a:r>
              <a:rPr lang="en-US" sz="2500" u="sng" dirty="0"/>
              <a:t>Resident Education:  </a:t>
            </a:r>
            <a:r>
              <a:rPr lang="en-US" sz="2500" b="1" u="sng" dirty="0">
                <a:solidFill>
                  <a:schemeClr val="dk1"/>
                </a:solidFill>
              </a:rPr>
              <a:t>Flight Training is Critical and Essential</a:t>
            </a:r>
            <a:endParaRPr lang="en-US" sz="2500" dirty="0"/>
          </a:p>
          <a:p>
            <a:pPr marL="285750" lvl="0" indent="-285750">
              <a:lnSpc>
                <a:spcPct val="115000"/>
              </a:lnSpc>
              <a:buClr>
                <a:schemeClr val="accent1"/>
              </a:buClr>
              <a:buSzPts val="2200"/>
              <a:buFont typeface="Arial" panose="020B0604020202020204" pitchFamily="34" charset="0"/>
              <a:buChar char="•"/>
            </a:pPr>
            <a:r>
              <a:rPr lang="en-US" sz="2000" dirty="0"/>
              <a:t>It has to go hand-in-hand with resident education, since that is important for residents to understand why airplanes fly in the paths that they do/importance of flight training  as a part of our critical infrastructure (pilot shortage).  Without flight training there are no new pilots and existing pilots lose their pilot privileges.</a:t>
            </a:r>
          </a:p>
        </p:txBody>
      </p:sp>
      <p:sp>
        <p:nvSpPr>
          <p:cNvPr id="5" name="Rectangle 4">
            <a:extLst>
              <a:ext uri="{FF2B5EF4-FFF2-40B4-BE49-F238E27FC236}">
                <a16:creationId xmlns:a16="http://schemas.microsoft.com/office/drawing/2014/main" id="{43BF77F7-8366-0640-AF08-BC03932F0D58}"/>
              </a:ext>
            </a:extLst>
          </p:cNvPr>
          <p:cNvSpPr/>
          <p:nvPr/>
        </p:nvSpPr>
        <p:spPr>
          <a:xfrm>
            <a:off x="4117494" y="97719"/>
            <a:ext cx="3244543" cy="461665"/>
          </a:xfrm>
          <a:prstGeom prst="rect">
            <a:avLst/>
          </a:prstGeom>
        </p:spPr>
        <p:txBody>
          <a:bodyPr wrap="none">
            <a:spAutoFit/>
          </a:bodyPr>
          <a:lstStyle/>
          <a:p>
            <a:r>
              <a:rPr lang="en-US" sz="2400" dirty="0"/>
              <a:t>SESSION THREE (Cont’d)</a:t>
            </a:r>
          </a:p>
        </p:txBody>
      </p:sp>
      <p:sp>
        <p:nvSpPr>
          <p:cNvPr id="6" name="Rectangle 5">
            <a:extLst>
              <a:ext uri="{FF2B5EF4-FFF2-40B4-BE49-F238E27FC236}">
                <a16:creationId xmlns:a16="http://schemas.microsoft.com/office/drawing/2014/main" id="{25943775-AD49-994C-9336-EA9C3C0217CA}"/>
              </a:ext>
            </a:extLst>
          </p:cNvPr>
          <p:cNvSpPr/>
          <p:nvPr/>
        </p:nvSpPr>
        <p:spPr>
          <a:xfrm>
            <a:off x="186892" y="539189"/>
            <a:ext cx="6373229" cy="553998"/>
          </a:xfrm>
          <a:prstGeom prst="rect">
            <a:avLst/>
          </a:prstGeom>
        </p:spPr>
        <p:txBody>
          <a:bodyPr wrap="square">
            <a:spAutoFit/>
          </a:bodyPr>
          <a:lstStyle/>
          <a:p>
            <a:r>
              <a:rPr lang="en-US" sz="3000" b="1" dirty="0">
                <a:solidFill>
                  <a:schemeClr val="dk1"/>
                </a:solidFill>
              </a:rPr>
              <a:t>CONCLUSION</a:t>
            </a:r>
            <a:endParaRPr lang="en-US" sz="3000" dirty="0"/>
          </a:p>
        </p:txBody>
      </p:sp>
      <p:sp>
        <p:nvSpPr>
          <p:cNvPr id="8" name="Slide Number Placeholder 7">
            <a:extLst>
              <a:ext uri="{FF2B5EF4-FFF2-40B4-BE49-F238E27FC236}">
                <a16:creationId xmlns:a16="http://schemas.microsoft.com/office/drawing/2014/main" id="{201378B3-8E0A-6845-9596-8C13083CDDA2}"/>
              </a:ext>
            </a:extLst>
          </p:cNvPr>
          <p:cNvSpPr>
            <a:spLocks noGrp="1"/>
          </p:cNvSpPr>
          <p:nvPr>
            <p:ph type="sldNum" sz="quarter" idx="12"/>
          </p:nvPr>
        </p:nvSpPr>
        <p:spPr/>
        <p:txBody>
          <a:bodyPr/>
          <a:lstStyle/>
          <a:p>
            <a:fld id="{77F4578E-AB0A-0846-B678-1CAEF8CF63B4}" type="slidenum">
              <a:rPr lang="en-US" smtClean="0"/>
              <a:t>24</a:t>
            </a:fld>
            <a:endParaRPr lang="en-US"/>
          </a:p>
        </p:txBody>
      </p:sp>
    </p:spTree>
    <p:extLst>
      <p:ext uri="{BB962C8B-B14F-4D97-AF65-F5344CB8AC3E}">
        <p14:creationId xmlns:p14="http://schemas.microsoft.com/office/powerpoint/2010/main" val="8799886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39"/>
          <p:cNvSpPr/>
          <p:nvPr/>
        </p:nvSpPr>
        <p:spPr>
          <a:xfrm>
            <a:off x="3380325" y="6203175"/>
            <a:ext cx="4185600" cy="4425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FFFFFF"/>
              </a:highlight>
            </a:endParaRPr>
          </a:p>
        </p:txBody>
      </p:sp>
      <p:sp>
        <p:nvSpPr>
          <p:cNvPr id="307" name="Google Shape;307;p39"/>
          <p:cNvSpPr txBox="1">
            <a:spLocks noGrp="1"/>
          </p:cNvSpPr>
          <p:nvPr>
            <p:ph type="body" idx="1"/>
          </p:nvPr>
        </p:nvSpPr>
        <p:spPr>
          <a:xfrm>
            <a:off x="7169426" y="1764770"/>
            <a:ext cx="4744278" cy="4822541"/>
          </a:xfrm>
          <a:prstGeom prst="rect">
            <a:avLst/>
          </a:prstGeom>
          <a:noFill/>
          <a:ln>
            <a:noFill/>
          </a:ln>
        </p:spPr>
        <p:txBody>
          <a:bodyPr spcFirstLastPara="1" wrap="square" lIns="91425" tIns="45700" rIns="91425" bIns="45700" anchor="t" anchorCtr="0">
            <a:noAutofit/>
          </a:bodyPr>
          <a:lstStyle/>
          <a:p>
            <a:pPr>
              <a:buClr>
                <a:schemeClr val="accent1"/>
              </a:buClr>
              <a:buSzPts val="1440"/>
            </a:pPr>
            <a:r>
              <a:rPr lang="en-US" sz="2200" dirty="0"/>
              <a:t>To make it easier for pilots to easily find Noise Abatement and Fly Friendly materials for airports in the region, Sling and other local flight school found the Fly Friendly SoCal consortium.</a:t>
            </a:r>
            <a:endParaRPr sz="2200" dirty="0"/>
          </a:p>
          <a:p>
            <a:pPr>
              <a:buClr>
                <a:schemeClr val="accent1"/>
              </a:buClr>
              <a:buSzPts val="1440"/>
            </a:pPr>
            <a:r>
              <a:rPr lang="en-US" sz="2200" dirty="0"/>
              <a:t>This group invites pilots and operators to join the group, make the Fly Friendly Pledge, and it gives a single source for Noise Abatement information and education for the Southern California region, with quick links</a:t>
            </a:r>
            <a:r>
              <a:rPr lang="en-US" dirty="0"/>
              <a:t>.</a:t>
            </a:r>
            <a:endParaRPr dirty="0"/>
          </a:p>
          <a:p>
            <a:pPr marL="377191" indent="-285750">
              <a:buClr>
                <a:schemeClr val="accent1"/>
              </a:buClr>
              <a:buSzPts val="1440"/>
            </a:pPr>
            <a:endParaRPr sz="1800" b="0" i="0" u="none" strike="noStrike" cap="none" dirty="0">
              <a:solidFill>
                <a:srgbClr val="3F3F3F"/>
              </a:solidFill>
              <a:latin typeface="Trebuchet MS"/>
              <a:ea typeface="Trebuchet MS"/>
              <a:cs typeface="Trebuchet MS"/>
              <a:sym typeface="Trebuchet MS"/>
            </a:endParaRPr>
          </a:p>
          <a:p>
            <a:pPr marL="377191" indent="-285750">
              <a:buClr>
                <a:schemeClr val="accent1"/>
              </a:buClr>
              <a:buSzPts val="1440"/>
            </a:pPr>
            <a:endParaRPr sz="1800" b="0" i="0" u="none" strike="noStrike" cap="none" dirty="0">
              <a:solidFill>
                <a:srgbClr val="3F3F3F"/>
              </a:solidFill>
              <a:latin typeface="Trebuchet MS"/>
              <a:ea typeface="Trebuchet MS"/>
              <a:cs typeface="Trebuchet MS"/>
              <a:sym typeface="Trebuchet MS"/>
            </a:endParaRPr>
          </a:p>
          <a:p>
            <a:pPr marL="377191" indent="-285750">
              <a:buClr>
                <a:schemeClr val="accent1"/>
              </a:buClr>
              <a:buSzPts val="1440"/>
            </a:pPr>
            <a:endParaRPr sz="1800" b="0" i="0" u="none" strike="noStrike" cap="none" dirty="0">
              <a:solidFill>
                <a:srgbClr val="3F3F3F"/>
              </a:solidFill>
              <a:latin typeface="Trebuchet MS"/>
              <a:ea typeface="Trebuchet MS"/>
              <a:cs typeface="Trebuchet MS"/>
              <a:sym typeface="Trebuchet MS"/>
            </a:endParaRPr>
          </a:p>
        </p:txBody>
      </p:sp>
      <p:sp>
        <p:nvSpPr>
          <p:cNvPr id="309" name="Google Shape;309;p39"/>
          <p:cNvSpPr txBox="1">
            <a:spLocks noGrp="1"/>
          </p:cNvSpPr>
          <p:nvPr>
            <p:ph type="title"/>
          </p:nvPr>
        </p:nvSpPr>
        <p:spPr>
          <a:xfrm>
            <a:off x="226991" y="630166"/>
            <a:ext cx="11686713" cy="839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accent1"/>
              </a:buClr>
              <a:buSzPts val="3600"/>
              <a:buFont typeface="Trebuchet MS"/>
              <a:buNone/>
            </a:pPr>
            <a:r>
              <a:rPr lang="en-US" sz="3000" b="1" dirty="0"/>
              <a:t>Conclusion </a:t>
            </a:r>
            <a:r>
              <a:rPr lang="en-US" sz="3000" b="1" dirty="0" err="1"/>
              <a:t>Cont</a:t>
            </a:r>
            <a:r>
              <a:rPr lang="en-US" sz="3000" b="1" dirty="0"/>
              <a:t>: </a:t>
            </a:r>
            <a:br>
              <a:rPr lang="en-US" sz="3000" b="1" dirty="0"/>
            </a:br>
            <a:r>
              <a:rPr lang="en-US" sz="3000" b="1" u="sng" dirty="0"/>
              <a:t>Pilot Education:  Fly Friendly </a:t>
            </a:r>
            <a:r>
              <a:rPr lang="en-US" sz="3000" b="1" u="sng" dirty="0" err="1"/>
              <a:t>SoCAL</a:t>
            </a:r>
            <a:endParaRPr sz="3000" b="1" u="sng" dirty="0"/>
          </a:p>
        </p:txBody>
      </p:sp>
      <p:pic>
        <p:nvPicPr>
          <p:cNvPr id="310" name="Google Shape;310;p39"/>
          <p:cNvPicPr preferRelativeResize="0"/>
          <p:nvPr/>
        </p:nvPicPr>
        <p:blipFill>
          <a:blip r:embed="rId3">
            <a:alphaModFix/>
          </a:blip>
          <a:stretch>
            <a:fillRect/>
          </a:stretch>
        </p:blipFill>
        <p:spPr>
          <a:xfrm>
            <a:off x="241751" y="1855023"/>
            <a:ext cx="6927675" cy="4200700"/>
          </a:xfrm>
          <a:prstGeom prst="rect">
            <a:avLst/>
          </a:prstGeom>
          <a:noFill/>
          <a:ln>
            <a:noFill/>
          </a:ln>
        </p:spPr>
      </p:pic>
      <p:sp>
        <p:nvSpPr>
          <p:cNvPr id="2" name="Rectangle 1">
            <a:extLst>
              <a:ext uri="{FF2B5EF4-FFF2-40B4-BE49-F238E27FC236}">
                <a16:creationId xmlns:a16="http://schemas.microsoft.com/office/drawing/2014/main" id="{F29B39D8-DB92-2F4F-90D0-1FE68FBBC581}"/>
              </a:ext>
            </a:extLst>
          </p:cNvPr>
          <p:cNvSpPr/>
          <p:nvPr/>
        </p:nvSpPr>
        <p:spPr>
          <a:xfrm>
            <a:off x="4068753" y="168501"/>
            <a:ext cx="3244543" cy="461665"/>
          </a:xfrm>
          <a:prstGeom prst="rect">
            <a:avLst/>
          </a:prstGeom>
        </p:spPr>
        <p:txBody>
          <a:bodyPr wrap="none">
            <a:spAutoFit/>
          </a:bodyPr>
          <a:lstStyle/>
          <a:p>
            <a:r>
              <a:rPr lang="en-US" sz="2400" dirty="0"/>
              <a:t>SESSION THREE (Cont’d)</a:t>
            </a:r>
          </a:p>
        </p:txBody>
      </p:sp>
      <p:sp>
        <p:nvSpPr>
          <p:cNvPr id="5" name="Slide Number Placeholder 4">
            <a:extLst>
              <a:ext uri="{FF2B5EF4-FFF2-40B4-BE49-F238E27FC236}">
                <a16:creationId xmlns:a16="http://schemas.microsoft.com/office/drawing/2014/main" id="{BA9AB990-0534-DE42-9133-BF17BA875952}"/>
              </a:ext>
            </a:extLst>
          </p:cNvPr>
          <p:cNvSpPr>
            <a:spLocks noGrp="1"/>
          </p:cNvSpPr>
          <p:nvPr>
            <p:ph type="sldNum" sz="quarter" idx="12"/>
          </p:nvPr>
        </p:nvSpPr>
        <p:spPr/>
        <p:txBody>
          <a:bodyPr/>
          <a:lstStyle/>
          <a:p>
            <a:fld id="{77F4578E-AB0A-0846-B678-1CAEF8CF63B4}" type="slidenum">
              <a:rPr lang="en-US" smtClean="0"/>
              <a:t>25</a:t>
            </a:fld>
            <a:endParaRPr lang="en-US"/>
          </a:p>
        </p:txBody>
      </p:sp>
    </p:spTree>
    <p:extLst>
      <p:ext uri="{BB962C8B-B14F-4D97-AF65-F5344CB8AC3E}">
        <p14:creationId xmlns:p14="http://schemas.microsoft.com/office/powerpoint/2010/main" val="5102229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44"/>
          <p:cNvSpPr txBox="1">
            <a:spLocks noGrp="1"/>
          </p:cNvSpPr>
          <p:nvPr>
            <p:ph type="title"/>
          </p:nvPr>
        </p:nvSpPr>
        <p:spPr>
          <a:xfrm>
            <a:off x="130050" y="1057014"/>
            <a:ext cx="11743899" cy="839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accent1"/>
              </a:buClr>
              <a:buSzPts val="3600"/>
              <a:buFont typeface="Trebuchet MS"/>
              <a:buNone/>
            </a:pPr>
            <a:r>
              <a:rPr lang="en-US" sz="3500" b="1" dirty="0"/>
              <a:t>Acoustic Research &amp; Development</a:t>
            </a:r>
            <a:endParaRPr sz="3500" b="1" dirty="0"/>
          </a:p>
        </p:txBody>
      </p:sp>
      <p:sp>
        <p:nvSpPr>
          <p:cNvPr id="348" name="Google Shape;348;p44"/>
          <p:cNvSpPr txBox="1">
            <a:spLocks noGrp="1"/>
          </p:cNvSpPr>
          <p:nvPr>
            <p:ph type="body" idx="1"/>
          </p:nvPr>
        </p:nvSpPr>
        <p:spPr>
          <a:xfrm>
            <a:off x="130050" y="2224345"/>
            <a:ext cx="11518611" cy="2309160"/>
          </a:xfrm>
          <a:prstGeom prst="rect">
            <a:avLst/>
          </a:prstGeom>
          <a:noFill/>
          <a:ln>
            <a:noFill/>
          </a:ln>
        </p:spPr>
        <p:txBody>
          <a:bodyPr spcFirstLastPara="1" wrap="square" lIns="91425" tIns="45700" rIns="91425" bIns="45700" anchor="t" anchorCtr="0">
            <a:noAutofit/>
          </a:bodyPr>
          <a:lstStyle/>
          <a:p>
            <a:pPr>
              <a:lnSpc>
                <a:spcPct val="115000"/>
              </a:lnSpc>
              <a:spcBef>
                <a:spcPts val="0"/>
              </a:spcBef>
              <a:buClr>
                <a:schemeClr val="accent1"/>
              </a:buClr>
              <a:buSzPts val="2100"/>
            </a:pPr>
            <a:r>
              <a:rPr lang="en-US" sz="2200" dirty="0"/>
              <a:t>Recognizing that noise annoyance is subjective, we did hundreds of tests using the human ear as our primary testing instrument. We then focused on 3 sources of noise:</a:t>
            </a:r>
          </a:p>
          <a:p>
            <a:pPr marL="914400" lvl="1" indent="-457200">
              <a:lnSpc>
                <a:spcPct val="115000"/>
              </a:lnSpc>
              <a:spcBef>
                <a:spcPts val="0"/>
              </a:spcBef>
              <a:buClr>
                <a:schemeClr val="accent1"/>
              </a:buClr>
              <a:buSzPts val="2100"/>
              <a:buFont typeface="+mj-lt"/>
              <a:buAutoNum type="arabicPeriod"/>
            </a:pPr>
            <a:r>
              <a:rPr lang="en-US" sz="2200" b="1" dirty="0"/>
              <a:t>Engine exhaust noise</a:t>
            </a:r>
          </a:p>
          <a:p>
            <a:pPr marL="914400" lvl="1" indent="-457200">
              <a:lnSpc>
                <a:spcPct val="115000"/>
              </a:lnSpc>
              <a:spcBef>
                <a:spcPts val="0"/>
              </a:spcBef>
              <a:buClr>
                <a:schemeClr val="accent1"/>
              </a:buClr>
              <a:buSzPts val="2100"/>
              <a:buFont typeface="+mj-lt"/>
              <a:buAutoNum type="arabicPeriod"/>
            </a:pPr>
            <a:r>
              <a:rPr lang="en-US" sz="2200" b="1" dirty="0"/>
              <a:t>Engine compartment noise (acoustic resonator)</a:t>
            </a:r>
          </a:p>
          <a:p>
            <a:pPr marL="914400" lvl="1" indent="-457200">
              <a:lnSpc>
                <a:spcPct val="115000"/>
              </a:lnSpc>
              <a:spcBef>
                <a:spcPts val="0"/>
              </a:spcBef>
              <a:buClr>
                <a:schemeClr val="accent1"/>
              </a:buClr>
              <a:buSzPts val="2100"/>
              <a:buFont typeface="+mj-lt"/>
              <a:buAutoNum type="arabicPeriod"/>
            </a:pPr>
            <a:r>
              <a:rPr lang="en-US" sz="2200" b="1" dirty="0"/>
              <a:t>Propeller noise</a:t>
            </a:r>
            <a:endParaRPr sz="2200" b="1" dirty="0"/>
          </a:p>
        </p:txBody>
      </p:sp>
      <p:sp>
        <p:nvSpPr>
          <p:cNvPr id="349" name="Google Shape;349;p44"/>
          <p:cNvSpPr txBox="1">
            <a:spLocks noGrp="1"/>
          </p:cNvSpPr>
          <p:nvPr>
            <p:ph type="title"/>
          </p:nvPr>
        </p:nvSpPr>
        <p:spPr>
          <a:xfrm>
            <a:off x="245475" y="1775363"/>
            <a:ext cx="10989998" cy="839700"/>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Clr>
                <a:schemeClr val="accent1"/>
              </a:buClr>
              <a:buSzPts val="3600"/>
              <a:buFont typeface="Trebuchet MS"/>
              <a:buNone/>
            </a:pPr>
            <a:r>
              <a:rPr lang="en-US" sz="3500" b="1" u="sng" dirty="0">
                <a:solidFill>
                  <a:schemeClr val="dk1"/>
                </a:solidFill>
              </a:rPr>
              <a:t>3 Areas of Improvement</a:t>
            </a:r>
            <a:endParaRPr sz="3500" b="1" u="sng" dirty="0">
              <a:solidFill>
                <a:schemeClr val="dk1"/>
              </a:solidFill>
            </a:endParaRPr>
          </a:p>
        </p:txBody>
      </p:sp>
      <p:sp>
        <p:nvSpPr>
          <p:cNvPr id="2" name="Rectangle 1">
            <a:extLst>
              <a:ext uri="{FF2B5EF4-FFF2-40B4-BE49-F238E27FC236}">
                <a16:creationId xmlns:a16="http://schemas.microsoft.com/office/drawing/2014/main" id="{D23A2A82-697D-1648-AEFE-0DECF736CEB1}"/>
              </a:ext>
            </a:extLst>
          </p:cNvPr>
          <p:cNvSpPr/>
          <p:nvPr/>
        </p:nvSpPr>
        <p:spPr>
          <a:xfrm>
            <a:off x="245475" y="4307138"/>
            <a:ext cx="7281993" cy="553998"/>
          </a:xfrm>
          <a:prstGeom prst="rect">
            <a:avLst/>
          </a:prstGeom>
        </p:spPr>
        <p:txBody>
          <a:bodyPr wrap="none">
            <a:spAutoFit/>
          </a:bodyPr>
          <a:lstStyle/>
          <a:p>
            <a:r>
              <a:rPr lang="en-US" sz="3000" b="1" u="sng" dirty="0"/>
              <a:t>Acoustic Research &amp; Development - RESULTS</a:t>
            </a:r>
          </a:p>
        </p:txBody>
      </p:sp>
      <p:sp>
        <p:nvSpPr>
          <p:cNvPr id="3" name="Rectangle 2">
            <a:extLst>
              <a:ext uri="{FF2B5EF4-FFF2-40B4-BE49-F238E27FC236}">
                <a16:creationId xmlns:a16="http://schemas.microsoft.com/office/drawing/2014/main" id="{03B4177B-18C3-9748-BB66-FEB28C4C0105}"/>
              </a:ext>
            </a:extLst>
          </p:cNvPr>
          <p:cNvSpPr/>
          <p:nvPr/>
        </p:nvSpPr>
        <p:spPr>
          <a:xfrm>
            <a:off x="245475" y="4861136"/>
            <a:ext cx="11628474" cy="2111925"/>
          </a:xfrm>
          <a:prstGeom prst="rect">
            <a:avLst/>
          </a:prstGeom>
        </p:spPr>
        <p:txBody>
          <a:bodyPr wrap="square">
            <a:spAutoFit/>
          </a:bodyPr>
          <a:lstStyle/>
          <a:p>
            <a:pPr marL="285750" lvl="0" indent="-285750">
              <a:lnSpc>
                <a:spcPct val="115000"/>
              </a:lnSpc>
              <a:buClr>
                <a:schemeClr val="accent1"/>
              </a:buClr>
              <a:buSzPts val="2000"/>
              <a:buFont typeface="Arial" panose="020B0604020202020204" pitchFamily="34" charset="0"/>
              <a:buChar char="•"/>
            </a:pPr>
            <a:r>
              <a:rPr lang="en-US" sz="2200" dirty="0"/>
              <a:t>The results of this R&amp;D are a much more pleasing sound and a 50% decrease in sound level.</a:t>
            </a:r>
          </a:p>
          <a:p>
            <a:pPr marL="285750" lvl="0" indent="-285750">
              <a:lnSpc>
                <a:spcPct val="115000"/>
              </a:lnSpc>
              <a:buClr>
                <a:schemeClr val="accent1"/>
              </a:buClr>
              <a:buSzPts val="2000"/>
              <a:buFont typeface="Arial" panose="020B0604020202020204" pitchFamily="34" charset="0"/>
              <a:buChar char="•"/>
            </a:pPr>
            <a:r>
              <a:rPr lang="en-US" sz="2200" dirty="0"/>
              <a:t>Recent tests at Santa Monica and Long Beach Airports came back with a result:  </a:t>
            </a:r>
          </a:p>
          <a:p>
            <a:pPr lvl="0">
              <a:lnSpc>
                <a:spcPct val="115000"/>
              </a:lnSpc>
              <a:buClr>
                <a:schemeClr val="accent1"/>
              </a:buClr>
              <a:buSzPts val="2000"/>
            </a:pPr>
            <a:r>
              <a:rPr lang="en-US" sz="2200" b="1" dirty="0">
                <a:solidFill>
                  <a:srgbClr val="FF0000"/>
                </a:solidFill>
              </a:rPr>
              <a:t>	DNR – Did Not Register</a:t>
            </a:r>
            <a:br>
              <a:rPr lang="en-US" dirty="0"/>
            </a:br>
            <a:br>
              <a:rPr lang="en-US" dirty="0"/>
            </a:br>
            <a:endParaRPr lang="en-US" sz="3200" b="1" dirty="0">
              <a:solidFill>
                <a:srgbClr val="3C78D8"/>
              </a:solidFill>
            </a:endParaRPr>
          </a:p>
        </p:txBody>
      </p:sp>
      <p:sp>
        <p:nvSpPr>
          <p:cNvPr id="4" name="Rectangle 3">
            <a:extLst>
              <a:ext uri="{FF2B5EF4-FFF2-40B4-BE49-F238E27FC236}">
                <a16:creationId xmlns:a16="http://schemas.microsoft.com/office/drawing/2014/main" id="{0FE96998-1E96-C54C-81E3-F18749A41100}"/>
              </a:ext>
            </a:extLst>
          </p:cNvPr>
          <p:cNvSpPr/>
          <p:nvPr/>
        </p:nvSpPr>
        <p:spPr>
          <a:xfrm>
            <a:off x="245475" y="423302"/>
            <a:ext cx="11403185" cy="461665"/>
          </a:xfrm>
          <a:prstGeom prst="rect">
            <a:avLst/>
          </a:prstGeom>
        </p:spPr>
        <p:txBody>
          <a:bodyPr wrap="square">
            <a:spAutoFit/>
          </a:bodyPr>
          <a:lstStyle/>
          <a:p>
            <a:pPr algn="ctr"/>
            <a:r>
              <a:rPr lang="en-US" sz="2400" dirty="0"/>
              <a:t>SESSION THREE (Cont’d)</a:t>
            </a:r>
          </a:p>
        </p:txBody>
      </p:sp>
      <p:sp>
        <p:nvSpPr>
          <p:cNvPr id="5" name="Slide Number Placeholder 4">
            <a:extLst>
              <a:ext uri="{FF2B5EF4-FFF2-40B4-BE49-F238E27FC236}">
                <a16:creationId xmlns:a16="http://schemas.microsoft.com/office/drawing/2014/main" id="{0B4EB24F-49C3-CB4B-AE66-10F02B695FC7}"/>
              </a:ext>
            </a:extLst>
          </p:cNvPr>
          <p:cNvSpPr>
            <a:spLocks noGrp="1"/>
          </p:cNvSpPr>
          <p:nvPr>
            <p:ph type="sldNum" sz="quarter" idx="12"/>
          </p:nvPr>
        </p:nvSpPr>
        <p:spPr/>
        <p:txBody>
          <a:bodyPr/>
          <a:lstStyle/>
          <a:p>
            <a:fld id="{77F4578E-AB0A-0846-B678-1CAEF8CF63B4}" type="slidenum">
              <a:rPr lang="en-US" smtClean="0"/>
              <a:t>26</a:t>
            </a:fld>
            <a:endParaRPr lang="en-US"/>
          </a:p>
        </p:txBody>
      </p:sp>
    </p:spTree>
    <p:extLst>
      <p:ext uri="{BB962C8B-B14F-4D97-AF65-F5344CB8AC3E}">
        <p14:creationId xmlns:p14="http://schemas.microsoft.com/office/powerpoint/2010/main" val="38280571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45"/>
          <p:cNvSpPr txBox="1">
            <a:spLocks noGrp="1"/>
          </p:cNvSpPr>
          <p:nvPr>
            <p:ph type="title"/>
          </p:nvPr>
        </p:nvSpPr>
        <p:spPr>
          <a:xfrm>
            <a:off x="197762" y="760831"/>
            <a:ext cx="9584400" cy="839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1"/>
              </a:buClr>
              <a:buSzPts val="3600"/>
              <a:buFont typeface="Trebuchet MS"/>
              <a:buNone/>
            </a:pPr>
            <a:r>
              <a:rPr lang="en-US" sz="3500" dirty="0"/>
              <a:t>Acoustic Research &amp; Development</a:t>
            </a:r>
            <a:endParaRPr sz="3500" dirty="0"/>
          </a:p>
        </p:txBody>
      </p:sp>
      <p:sp>
        <p:nvSpPr>
          <p:cNvPr id="356" name="Google Shape;356;p45"/>
          <p:cNvSpPr txBox="1">
            <a:spLocks noGrp="1"/>
          </p:cNvSpPr>
          <p:nvPr>
            <p:ph type="body" idx="1"/>
          </p:nvPr>
        </p:nvSpPr>
        <p:spPr>
          <a:xfrm>
            <a:off x="197762" y="1857083"/>
            <a:ext cx="11391675" cy="1442521"/>
          </a:xfrm>
          <a:prstGeom prst="rect">
            <a:avLst/>
          </a:prstGeom>
          <a:noFill/>
          <a:ln>
            <a:noFill/>
          </a:ln>
        </p:spPr>
        <p:txBody>
          <a:bodyPr spcFirstLastPara="1" wrap="square" lIns="91425" tIns="45700" rIns="91425" bIns="45700" anchor="t" anchorCtr="0">
            <a:noAutofit/>
          </a:bodyPr>
          <a:lstStyle/>
          <a:p>
            <a:pPr marL="342900" marR="0" lvl="0" indent="-354330" algn="l" rtl="0">
              <a:lnSpc>
                <a:spcPct val="115000"/>
              </a:lnSpc>
              <a:spcBef>
                <a:spcPts val="0"/>
              </a:spcBef>
              <a:spcAft>
                <a:spcPts val="0"/>
              </a:spcAft>
              <a:buClr>
                <a:schemeClr val="accent1"/>
              </a:buClr>
              <a:buSzPts val="2100"/>
              <a:buFont typeface="Noto Sans Symbols"/>
              <a:buChar char="▶"/>
            </a:pPr>
            <a:r>
              <a:rPr lang="en-US" sz="2100" dirty="0"/>
              <a:t>We iterated and tested a dozen versions of a “Swiss Muffler” Silencer.</a:t>
            </a:r>
            <a:endParaRPr sz="2100" dirty="0"/>
          </a:p>
          <a:p>
            <a:pPr marL="342900" marR="0" lvl="0" indent="-354330" algn="l" rtl="0">
              <a:lnSpc>
                <a:spcPct val="115000"/>
              </a:lnSpc>
              <a:spcBef>
                <a:spcPts val="0"/>
              </a:spcBef>
              <a:spcAft>
                <a:spcPts val="0"/>
              </a:spcAft>
              <a:buClr>
                <a:schemeClr val="accent1"/>
              </a:buClr>
              <a:buSzPts val="2100"/>
              <a:buFont typeface="Noto Sans Symbols"/>
              <a:buChar char="▶"/>
            </a:pPr>
            <a:r>
              <a:rPr lang="en-US" sz="2100" dirty="0"/>
              <a:t>Silencer is slung under the aircraft and has a ‘kick up’ behind the wing so that any residual sound is directed upwards, away from the communities below. </a:t>
            </a:r>
            <a:r>
              <a:rPr lang="en-US" sz="2100" dirty="0">
                <a:solidFill>
                  <a:srgbClr val="3C78D8"/>
                </a:solidFill>
              </a:rPr>
              <a:t>RESULTS ARE SIGNIFICANT.</a:t>
            </a:r>
            <a:endParaRPr sz="2100" dirty="0">
              <a:solidFill>
                <a:srgbClr val="3C78D8"/>
              </a:solidFill>
            </a:endParaRPr>
          </a:p>
        </p:txBody>
      </p:sp>
      <p:pic>
        <p:nvPicPr>
          <p:cNvPr id="357" name="Google Shape;357;p45"/>
          <p:cNvPicPr preferRelativeResize="0"/>
          <p:nvPr/>
        </p:nvPicPr>
        <p:blipFill>
          <a:blip r:embed="rId3">
            <a:alphaModFix/>
          </a:blip>
          <a:stretch>
            <a:fillRect/>
          </a:stretch>
        </p:blipFill>
        <p:spPr>
          <a:xfrm>
            <a:off x="7200625" y="3300351"/>
            <a:ext cx="5055350" cy="3791501"/>
          </a:xfrm>
          <a:prstGeom prst="rect">
            <a:avLst/>
          </a:prstGeom>
          <a:noFill/>
          <a:ln>
            <a:noFill/>
          </a:ln>
        </p:spPr>
      </p:pic>
      <p:sp>
        <p:nvSpPr>
          <p:cNvPr id="358" name="Google Shape;358;p45"/>
          <p:cNvSpPr txBox="1">
            <a:spLocks noGrp="1"/>
          </p:cNvSpPr>
          <p:nvPr>
            <p:ph type="title"/>
          </p:nvPr>
        </p:nvSpPr>
        <p:spPr>
          <a:xfrm>
            <a:off x="143900" y="1338381"/>
            <a:ext cx="9584400" cy="839700"/>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Clr>
                <a:schemeClr val="accent1"/>
              </a:buClr>
              <a:buSzPts val="3600"/>
              <a:buFont typeface="Trebuchet MS"/>
              <a:buNone/>
            </a:pPr>
            <a:r>
              <a:rPr lang="en-US" sz="3500" b="1" dirty="0">
                <a:solidFill>
                  <a:schemeClr val="dk1"/>
                </a:solidFill>
              </a:rPr>
              <a:t>Engine Exhaust Noise</a:t>
            </a:r>
            <a:endParaRPr sz="3500" b="1" dirty="0">
              <a:solidFill>
                <a:schemeClr val="dk1"/>
              </a:solidFill>
            </a:endParaRPr>
          </a:p>
        </p:txBody>
      </p:sp>
      <p:pic>
        <p:nvPicPr>
          <p:cNvPr id="359" name="Google Shape;359;p45"/>
          <p:cNvPicPr preferRelativeResize="0"/>
          <p:nvPr/>
        </p:nvPicPr>
        <p:blipFill>
          <a:blip r:embed="rId4">
            <a:alphaModFix/>
          </a:blip>
          <a:stretch>
            <a:fillRect/>
          </a:stretch>
        </p:blipFill>
        <p:spPr>
          <a:xfrm>
            <a:off x="0" y="3299604"/>
            <a:ext cx="7398574" cy="3628075"/>
          </a:xfrm>
          <a:prstGeom prst="rect">
            <a:avLst/>
          </a:prstGeom>
          <a:noFill/>
          <a:ln>
            <a:noFill/>
          </a:ln>
        </p:spPr>
      </p:pic>
      <p:sp>
        <p:nvSpPr>
          <p:cNvPr id="360" name="Google Shape;360;p45"/>
          <p:cNvSpPr/>
          <p:nvPr/>
        </p:nvSpPr>
        <p:spPr>
          <a:xfrm rot="10297125">
            <a:off x="2990485" y="3198910"/>
            <a:ext cx="3604707" cy="2696031"/>
          </a:xfrm>
          <a:custGeom>
            <a:avLst/>
            <a:gdLst/>
            <a:ahLst/>
            <a:cxnLst/>
            <a:rect l="l" t="t" r="r" b="b"/>
            <a:pathLst>
              <a:path w="105400" h="56191" extrusionOk="0">
                <a:moveTo>
                  <a:pt x="0" y="56191"/>
                </a:moveTo>
                <a:cubicBezTo>
                  <a:pt x="11750" y="52468"/>
                  <a:pt x="52932" y="43219"/>
                  <a:pt x="70499" y="33854"/>
                </a:cubicBezTo>
                <a:cubicBezTo>
                  <a:pt x="88066" y="24489"/>
                  <a:pt x="99583" y="5642"/>
                  <a:pt x="105400" y="0"/>
                </a:cubicBezTo>
              </a:path>
            </a:pathLst>
          </a:custGeom>
          <a:noFill/>
          <a:ln w="76200" cap="flat" cmpd="sng">
            <a:solidFill>
              <a:srgbClr val="CC0000"/>
            </a:solidFill>
            <a:prstDash val="solid"/>
            <a:round/>
            <a:headEnd type="none" w="med" len="med"/>
            <a:tailEnd type="triangle" w="med" len="med"/>
          </a:ln>
          <a:effectLst>
            <a:outerShdw blurRad="57150" dist="19050" dir="5400000" algn="bl" rotWithShape="0">
              <a:srgbClr val="000000">
                <a:alpha val="50000"/>
              </a:srgbClr>
            </a:outerShdw>
          </a:effectLst>
        </p:spPr>
      </p:sp>
      <p:sp>
        <p:nvSpPr>
          <p:cNvPr id="361" name="Google Shape;361;p45"/>
          <p:cNvSpPr/>
          <p:nvPr/>
        </p:nvSpPr>
        <p:spPr>
          <a:xfrm rot="4709507">
            <a:off x="7235755" y="2734492"/>
            <a:ext cx="2777531" cy="2650840"/>
          </a:xfrm>
          <a:custGeom>
            <a:avLst/>
            <a:gdLst/>
            <a:ahLst/>
            <a:cxnLst/>
            <a:rect l="l" t="t" r="r" b="b"/>
            <a:pathLst>
              <a:path w="105400" h="56191" extrusionOk="0">
                <a:moveTo>
                  <a:pt x="0" y="56191"/>
                </a:moveTo>
                <a:cubicBezTo>
                  <a:pt x="11750" y="52468"/>
                  <a:pt x="52932" y="43219"/>
                  <a:pt x="70499" y="33854"/>
                </a:cubicBezTo>
                <a:cubicBezTo>
                  <a:pt x="88066" y="24489"/>
                  <a:pt x="99583" y="5642"/>
                  <a:pt x="105400" y="0"/>
                </a:cubicBezTo>
              </a:path>
            </a:pathLst>
          </a:custGeom>
          <a:noFill/>
          <a:ln w="76200" cap="flat" cmpd="sng">
            <a:solidFill>
              <a:srgbClr val="CC0000"/>
            </a:solidFill>
            <a:prstDash val="solid"/>
            <a:round/>
            <a:headEnd type="none" w="med" len="med"/>
            <a:tailEnd type="triangle" w="med" len="med"/>
          </a:ln>
          <a:effectLst>
            <a:outerShdw blurRad="57150" dist="19050" dir="5400000" algn="bl" rotWithShape="0">
              <a:srgbClr val="000000">
                <a:alpha val="50000"/>
              </a:srgbClr>
            </a:outerShdw>
          </a:effectLst>
        </p:spPr>
      </p:sp>
      <p:sp>
        <p:nvSpPr>
          <p:cNvPr id="2" name="Rectangle 1">
            <a:extLst>
              <a:ext uri="{FF2B5EF4-FFF2-40B4-BE49-F238E27FC236}">
                <a16:creationId xmlns:a16="http://schemas.microsoft.com/office/drawing/2014/main" id="{FA15ECC5-CEE9-3149-BCD1-223EAAC0232A}"/>
              </a:ext>
            </a:extLst>
          </p:cNvPr>
          <p:cNvSpPr/>
          <p:nvPr/>
        </p:nvSpPr>
        <p:spPr>
          <a:xfrm>
            <a:off x="4405937" y="79832"/>
            <a:ext cx="3184462" cy="461665"/>
          </a:xfrm>
          <a:prstGeom prst="rect">
            <a:avLst/>
          </a:prstGeom>
        </p:spPr>
        <p:txBody>
          <a:bodyPr wrap="none">
            <a:spAutoFit/>
          </a:bodyPr>
          <a:lstStyle/>
          <a:p>
            <a:r>
              <a:rPr lang="en-US" sz="2400" dirty="0"/>
              <a:t>SESSION THREE (Cont’d)</a:t>
            </a:r>
          </a:p>
        </p:txBody>
      </p:sp>
      <p:sp>
        <p:nvSpPr>
          <p:cNvPr id="3" name="Slide Number Placeholder 2">
            <a:extLst>
              <a:ext uri="{FF2B5EF4-FFF2-40B4-BE49-F238E27FC236}">
                <a16:creationId xmlns:a16="http://schemas.microsoft.com/office/drawing/2014/main" id="{4B7B8B0B-FA2D-F743-8AB7-A788474C1693}"/>
              </a:ext>
            </a:extLst>
          </p:cNvPr>
          <p:cNvSpPr>
            <a:spLocks noGrp="1"/>
          </p:cNvSpPr>
          <p:nvPr>
            <p:ph type="sldNum" sz="quarter" idx="12"/>
          </p:nvPr>
        </p:nvSpPr>
        <p:spPr/>
        <p:txBody>
          <a:bodyPr/>
          <a:lstStyle/>
          <a:p>
            <a:fld id="{77F4578E-AB0A-0846-B678-1CAEF8CF63B4}" type="slidenum">
              <a:rPr lang="en-US" smtClean="0"/>
              <a:t>27</a:t>
            </a:fld>
            <a:endParaRPr lang="en-US"/>
          </a:p>
        </p:txBody>
      </p:sp>
    </p:spTree>
    <p:extLst>
      <p:ext uri="{BB962C8B-B14F-4D97-AF65-F5344CB8AC3E}">
        <p14:creationId xmlns:p14="http://schemas.microsoft.com/office/powerpoint/2010/main" val="19607044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pic>
        <p:nvPicPr>
          <p:cNvPr id="366" name="Google Shape;366;p46"/>
          <p:cNvPicPr preferRelativeResize="0"/>
          <p:nvPr/>
        </p:nvPicPr>
        <p:blipFill>
          <a:blip r:embed="rId3">
            <a:alphaModFix/>
          </a:blip>
          <a:stretch>
            <a:fillRect/>
          </a:stretch>
        </p:blipFill>
        <p:spPr>
          <a:xfrm>
            <a:off x="533400" y="3246200"/>
            <a:ext cx="9888876" cy="5562501"/>
          </a:xfrm>
          <a:prstGeom prst="rect">
            <a:avLst/>
          </a:prstGeom>
          <a:noFill/>
          <a:ln>
            <a:noFill/>
          </a:ln>
          <a:effectLst>
            <a:reflection endPos="30000" dist="38100" dir="5400000" fadeDir="5400012" sy="-100000" algn="bl" rotWithShape="0"/>
          </a:effectLst>
        </p:spPr>
      </p:pic>
      <p:sp>
        <p:nvSpPr>
          <p:cNvPr id="367" name="Google Shape;367;p46"/>
          <p:cNvSpPr txBox="1">
            <a:spLocks noGrp="1"/>
          </p:cNvSpPr>
          <p:nvPr>
            <p:ph type="title"/>
          </p:nvPr>
        </p:nvSpPr>
        <p:spPr>
          <a:xfrm>
            <a:off x="99701" y="779470"/>
            <a:ext cx="9584400" cy="839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1"/>
              </a:buClr>
              <a:buSzPts val="3600"/>
              <a:buFont typeface="Trebuchet MS"/>
              <a:buNone/>
            </a:pPr>
            <a:r>
              <a:rPr lang="en-US" dirty="0"/>
              <a:t>Acoustic Research &amp; Development</a:t>
            </a:r>
            <a:endParaRPr dirty="0"/>
          </a:p>
        </p:txBody>
      </p:sp>
      <p:sp>
        <p:nvSpPr>
          <p:cNvPr id="368" name="Google Shape;368;p46"/>
          <p:cNvSpPr txBox="1">
            <a:spLocks noGrp="1"/>
          </p:cNvSpPr>
          <p:nvPr>
            <p:ph type="body" idx="1"/>
          </p:nvPr>
        </p:nvSpPr>
        <p:spPr>
          <a:xfrm>
            <a:off x="245475" y="1916526"/>
            <a:ext cx="11760995" cy="1345041"/>
          </a:xfrm>
          <a:prstGeom prst="rect">
            <a:avLst/>
          </a:prstGeom>
          <a:noFill/>
          <a:ln>
            <a:noFill/>
          </a:ln>
        </p:spPr>
        <p:txBody>
          <a:bodyPr spcFirstLastPara="1" wrap="square" lIns="91425" tIns="45700" rIns="91425" bIns="45700" anchor="t" anchorCtr="0">
            <a:noAutofit/>
          </a:bodyPr>
          <a:lstStyle/>
          <a:p>
            <a:pPr marL="342900" marR="0" lvl="0" indent="-354330" algn="l" rtl="0">
              <a:lnSpc>
                <a:spcPct val="115000"/>
              </a:lnSpc>
              <a:spcBef>
                <a:spcPts val="0"/>
              </a:spcBef>
              <a:spcAft>
                <a:spcPts val="0"/>
              </a:spcAft>
              <a:buClr>
                <a:schemeClr val="accent1"/>
              </a:buClr>
              <a:buSzPts val="2100"/>
              <a:buFont typeface="Noto Sans Symbols"/>
              <a:buChar char="▶"/>
            </a:pPr>
            <a:r>
              <a:rPr lang="en-US" sz="2100" dirty="0"/>
              <a:t>Recognizing that the engine compartment is like a ‘resonance chamber’ for any noise produced by the engine itself vibrating, we lined the inside of the engine compartment with expensive acoustic damping foam. </a:t>
            </a:r>
            <a:r>
              <a:rPr lang="en-US" sz="2100" dirty="0">
                <a:solidFill>
                  <a:srgbClr val="3C78D8"/>
                </a:solidFill>
              </a:rPr>
              <a:t>RESULTS ARE SIGNIFICANT.</a:t>
            </a:r>
            <a:endParaRPr sz="2100" dirty="0">
              <a:solidFill>
                <a:srgbClr val="3C78D8"/>
              </a:solidFill>
            </a:endParaRPr>
          </a:p>
        </p:txBody>
      </p:sp>
      <p:sp>
        <p:nvSpPr>
          <p:cNvPr id="369" name="Google Shape;369;p46"/>
          <p:cNvSpPr txBox="1">
            <a:spLocks noGrp="1"/>
          </p:cNvSpPr>
          <p:nvPr>
            <p:ph type="title"/>
          </p:nvPr>
        </p:nvSpPr>
        <p:spPr>
          <a:xfrm>
            <a:off x="1083600" y="1321813"/>
            <a:ext cx="9584400" cy="839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accent1"/>
              </a:buClr>
              <a:buSzPts val="3600"/>
              <a:buFont typeface="Trebuchet MS"/>
              <a:buNone/>
            </a:pPr>
            <a:r>
              <a:rPr lang="en-US" b="1" dirty="0">
                <a:solidFill>
                  <a:schemeClr val="dk1"/>
                </a:solidFill>
              </a:rPr>
              <a:t>Engine Compartment Noise</a:t>
            </a:r>
            <a:endParaRPr b="1" dirty="0">
              <a:solidFill>
                <a:schemeClr val="dk1"/>
              </a:solidFill>
            </a:endParaRPr>
          </a:p>
        </p:txBody>
      </p:sp>
      <p:sp>
        <p:nvSpPr>
          <p:cNvPr id="2" name="Rectangle 1">
            <a:extLst>
              <a:ext uri="{FF2B5EF4-FFF2-40B4-BE49-F238E27FC236}">
                <a16:creationId xmlns:a16="http://schemas.microsoft.com/office/drawing/2014/main" id="{C58B12DD-331D-6949-AC9B-E1CD6AB21F32}"/>
              </a:ext>
            </a:extLst>
          </p:cNvPr>
          <p:cNvSpPr/>
          <p:nvPr/>
        </p:nvSpPr>
        <p:spPr>
          <a:xfrm>
            <a:off x="4503700" y="169127"/>
            <a:ext cx="3244543" cy="461665"/>
          </a:xfrm>
          <a:prstGeom prst="rect">
            <a:avLst/>
          </a:prstGeom>
        </p:spPr>
        <p:txBody>
          <a:bodyPr wrap="none">
            <a:spAutoFit/>
          </a:bodyPr>
          <a:lstStyle/>
          <a:p>
            <a:r>
              <a:rPr lang="en-US" sz="2400" dirty="0"/>
              <a:t>SESSION THREE (Cont’d)</a:t>
            </a:r>
          </a:p>
        </p:txBody>
      </p:sp>
      <p:sp>
        <p:nvSpPr>
          <p:cNvPr id="3" name="Slide Number Placeholder 2">
            <a:extLst>
              <a:ext uri="{FF2B5EF4-FFF2-40B4-BE49-F238E27FC236}">
                <a16:creationId xmlns:a16="http://schemas.microsoft.com/office/drawing/2014/main" id="{056819F6-4025-6543-A194-4B7FF3AE747B}"/>
              </a:ext>
            </a:extLst>
          </p:cNvPr>
          <p:cNvSpPr>
            <a:spLocks noGrp="1"/>
          </p:cNvSpPr>
          <p:nvPr>
            <p:ph type="sldNum" sz="quarter" idx="12"/>
          </p:nvPr>
        </p:nvSpPr>
        <p:spPr/>
        <p:txBody>
          <a:bodyPr/>
          <a:lstStyle/>
          <a:p>
            <a:fld id="{77F4578E-AB0A-0846-B678-1CAEF8CF63B4}" type="slidenum">
              <a:rPr lang="en-US" smtClean="0"/>
              <a:t>28</a:t>
            </a:fld>
            <a:endParaRPr lang="en-US"/>
          </a:p>
        </p:txBody>
      </p:sp>
    </p:spTree>
    <p:extLst>
      <p:ext uri="{BB962C8B-B14F-4D97-AF65-F5344CB8AC3E}">
        <p14:creationId xmlns:p14="http://schemas.microsoft.com/office/powerpoint/2010/main" val="3361042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47"/>
          <p:cNvSpPr txBox="1">
            <a:spLocks noGrp="1"/>
          </p:cNvSpPr>
          <p:nvPr>
            <p:ph type="title"/>
          </p:nvPr>
        </p:nvSpPr>
        <p:spPr>
          <a:xfrm>
            <a:off x="112953" y="1052307"/>
            <a:ext cx="9584400" cy="839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1"/>
              </a:buClr>
              <a:buSzPts val="3600"/>
              <a:buFont typeface="Trebuchet MS"/>
              <a:buNone/>
            </a:pPr>
            <a:r>
              <a:rPr lang="en-US" sz="4000" dirty="0"/>
              <a:t>Acoustic Research &amp; Development</a:t>
            </a:r>
            <a:endParaRPr sz="4000" dirty="0"/>
          </a:p>
        </p:txBody>
      </p:sp>
      <p:sp>
        <p:nvSpPr>
          <p:cNvPr id="375" name="Google Shape;375;p47"/>
          <p:cNvSpPr txBox="1">
            <a:spLocks noGrp="1"/>
          </p:cNvSpPr>
          <p:nvPr>
            <p:ph type="body" idx="1"/>
          </p:nvPr>
        </p:nvSpPr>
        <p:spPr>
          <a:xfrm>
            <a:off x="245475" y="2539800"/>
            <a:ext cx="6630000" cy="4318200"/>
          </a:xfrm>
          <a:prstGeom prst="rect">
            <a:avLst/>
          </a:prstGeom>
          <a:noFill/>
          <a:ln>
            <a:noFill/>
          </a:ln>
        </p:spPr>
        <p:txBody>
          <a:bodyPr spcFirstLastPara="1" wrap="square" lIns="91425" tIns="45700" rIns="91425" bIns="45700" anchor="t" anchorCtr="0">
            <a:noAutofit/>
          </a:bodyPr>
          <a:lstStyle/>
          <a:p>
            <a:pPr marL="342900" marR="0" lvl="0" indent="-347980" algn="l" rtl="0">
              <a:lnSpc>
                <a:spcPct val="115000"/>
              </a:lnSpc>
              <a:spcBef>
                <a:spcPts val="0"/>
              </a:spcBef>
              <a:spcAft>
                <a:spcPts val="0"/>
              </a:spcAft>
              <a:buClr>
                <a:schemeClr val="accent1"/>
              </a:buClr>
              <a:buSzPts val="2000"/>
              <a:buFont typeface="Noto Sans Symbols"/>
              <a:buChar char="▶"/>
            </a:pPr>
            <a:r>
              <a:rPr lang="en-US" sz="2000" dirty="0"/>
              <a:t>Propeller noise is caused by many elements of propeller design, including tip speed, which can be adjusted with diameter, tip thickness ratio, twist, shape, number of blades.</a:t>
            </a:r>
            <a:endParaRPr sz="2000" dirty="0"/>
          </a:p>
          <a:p>
            <a:pPr marL="342900" marR="0" lvl="0" indent="-347980" algn="l" rtl="0">
              <a:lnSpc>
                <a:spcPct val="115000"/>
              </a:lnSpc>
              <a:spcBef>
                <a:spcPts val="0"/>
              </a:spcBef>
              <a:spcAft>
                <a:spcPts val="0"/>
              </a:spcAft>
              <a:buClr>
                <a:schemeClr val="accent1"/>
              </a:buClr>
              <a:buSzPts val="2000"/>
              <a:buFont typeface="Noto Sans Symbols"/>
              <a:buChar char="▶"/>
            </a:pPr>
            <a:r>
              <a:rPr lang="en-US" sz="2000" dirty="0"/>
              <a:t>Less blades results in deeper pitch, but deeper pitched sounds travel further and through more materials.</a:t>
            </a:r>
            <a:endParaRPr sz="2000" dirty="0"/>
          </a:p>
          <a:p>
            <a:pPr marL="342900" marR="0" lvl="0" indent="-347980" algn="l" rtl="0">
              <a:lnSpc>
                <a:spcPct val="115000"/>
              </a:lnSpc>
              <a:spcBef>
                <a:spcPts val="0"/>
              </a:spcBef>
              <a:spcAft>
                <a:spcPts val="0"/>
              </a:spcAft>
              <a:buClr>
                <a:schemeClr val="accent1"/>
              </a:buClr>
              <a:buSzPts val="2000"/>
              <a:buFont typeface="Noto Sans Symbols"/>
              <a:buChar char="▶"/>
            </a:pPr>
            <a:r>
              <a:rPr lang="en-US" sz="2000" dirty="0"/>
              <a:t>We tested 8 propellers (2-bl/3-bl/4-bl) until we found the best combination of sound tone and quietness. </a:t>
            </a:r>
            <a:r>
              <a:rPr lang="en-US" sz="2000" dirty="0">
                <a:solidFill>
                  <a:srgbClr val="3C78D8"/>
                </a:solidFill>
              </a:rPr>
              <a:t>RESULTS ARE SIGNIFICANT.</a:t>
            </a:r>
            <a:endParaRPr sz="2000" dirty="0">
              <a:solidFill>
                <a:srgbClr val="3C78D8"/>
              </a:solidFill>
            </a:endParaRPr>
          </a:p>
          <a:p>
            <a:pPr marL="342900" marR="0" lvl="0" indent="-347980" algn="l" rtl="0">
              <a:lnSpc>
                <a:spcPct val="115000"/>
              </a:lnSpc>
              <a:spcBef>
                <a:spcPts val="0"/>
              </a:spcBef>
              <a:spcAft>
                <a:spcPts val="0"/>
              </a:spcAft>
              <a:buClr>
                <a:schemeClr val="accent1"/>
              </a:buClr>
              <a:buSzPts val="2000"/>
              <a:buFont typeface="Noto Sans Symbols"/>
              <a:buChar char="▶"/>
            </a:pPr>
            <a:r>
              <a:rPr lang="en-US" sz="2000" dirty="0"/>
              <a:t>We have custom propeller in development to further decrease </a:t>
            </a:r>
            <a:r>
              <a:rPr lang="en-US" sz="2000" dirty="0" err="1"/>
              <a:t>dB.</a:t>
            </a:r>
            <a:endParaRPr sz="2000" dirty="0"/>
          </a:p>
        </p:txBody>
      </p:sp>
      <p:sp>
        <p:nvSpPr>
          <p:cNvPr id="376" name="Google Shape;376;p47"/>
          <p:cNvSpPr txBox="1">
            <a:spLocks noGrp="1"/>
          </p:cNvSpPr>
          <p:nvPr>
            <p:ph type="title"/>
          </p:nvPr>
        </p:nvSpPr>
        <p:spPr>
          <a:xfrm>
            <a:off x="245475" y="1892007"/>
            <a:ext cx="6850200" cy="839700"/>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Clr>
                <a:schemeClr val="accent1"/>
              </a:buClr>
              <a:buSzPts val="3600"/>
              <a:buFont typeface="Trebuchet MS"/>
              <a:buNone/>
            </a:pPr>
            <a:r>
              <a:rPr lang="en-US" b="1" dirty="0">
                <a:solidFill>
                  <a:schemeClr val="dk1"/>
                </a:solidFill>
              </a:rPr>
              <a:t>Propeller Noise</a:t>
            </a:r>
            <a:endParaRPr b="1" dirty="0">
              <a:solidFill>
                <a:schemeClr val="dk1"/>
              </a:solidFill>
            </a:endParaRPr>
          </a:p>
        </p:txBody>
      </p:sp>
      <p:pic>
        <p:nvPicPr>
          <p:cNvPr id="377" name="Google Shape;377;p47"/>
          <p:cNvPicPr preferRelativeResize="0"/>
          <p:nvPr/>
        </p:nvPicPr>
        <p:blipFill>
          <a:blip r:embed="rId3">
            <a:alphaModFix/>
          </a:blip>
          <a:stretch>
            <a:fillRect/>
          </a:stretch>
        </p:blipFill>
        <p:spPr>
          <a:xfrm>
            <a:off x="7483909" y="0"/>
            <a:ext cx="5219895" cy="6858001"/>
          </a:xfrm>
          <a:prstGeom prst="rect">
            <a:avLst/>
          </a:prstGeom>
          <a:noFill/>
          <a:ln>
            <a:noFill/>
          </a:ln>
        </p:spPr>
      </p:pic>
      <p:sp>
        <p:nvSpPr>
          <p:cNvPr id="2" name="Rectangle 1">
            <a:extLst>
              <a:ext uri="{FF2B5EF4-FFF2-40B4-BE49-F238E27FC236}">
                <a16:creationId xmlns:a16="http://schemas.microsoft.com/office/drawing/2014/main" id="{C2E076D8-2088-CB4E-9056-177D6C56D2CA}"/>
              </a:ext>
            </a:extLst>
          </p:cNvPr>
          <p:cNvSpPr/>
          <p:nvPr/>
        </p:nvSpPr>
        <p:spPr>
          <a:xfrm>
            <a:off x="3117740" y="341488"/>
            <a:ext cx="3244543" cy="461665"/>
          </a:xfrm>
          <a:prstGeom prst="rect">
            <a:avLst/>
          </a:prstGeom>
        </p:spPr>
        <p:txBody>
          <a:bodyPr wrap="none">
            <a:spAutoFit/>
          </a:bodyPr>
          <a:lstStyle/>
          <a:p>
            <a:r>
              <a:rPr lang="en-US" sz="2400" dirty="0"/>
              <a:t>SESSION THREE (Cont’d)</a:t>
            </a:r>
          </a:p>
        </p:txBody>
      </p:sp>
      <p:sp>
        <p:nvSpPr>
          <p:cNvPr id="3" name="Slide Number Placeholder 2">
            <a:extLst>
              <a:ext uri="{FF2B5EF4-FFF2-40B4-BE49-F238E27FC236}">
                <a16:creationId xmlns:a16="http://schemas.microsoft.com/office/drawing/2014/main" id="{1376BA05-428C-6247-86D6-2FFF2AAED841}"/>
              </a:ext>
            </a:extLst>
          </p:cNvPr>
          <p:cNvSpPr>
            <a:spLocks noGrp="1"/>
          </p:cNvSpPr>
          <p:nvPr>
            <p:ph type="sldNum" sz="quarter" idx="12"/>
          </p:nvPr>
        </p:nvSpPr>
        <p:spPr>
          <a:xfrm>
            <a:off x="9697353" y="6091307"/>
            <a:ext cx="2743200" cy="365125"/>
          </a:xfrm>
        </p:spPr>
        <p:txBody>
          <a:bodyPr/>
          <a:lstStyle/>
          <a:p>
            <a:fld id="{77F4578E-AB0A-0846-B678-1CAEF8CF63B4}" type="slidenum">
              <a:rPr lang="en-US" smtClean="0"/>
              <a:t>29</a:t>
            </a:fld>
            <a:endParaRPr lang="en-US" dirty="0"/>
          </a:p>
        </p:txBody>
      </p:sp>
    </p:spTree>
    <p:extLst>
      <p:ext uri="{BB962C8B-B14F-4D97-AF65-F5344CB8AC3E}">
        <p14:creationId xmlns:p14="http://schemas.microsoft.com/office/powerpoint/2010/main" val="11702471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B563B-3661-434F-B819-EDE15FC147BF}"/>
              </a:ext>
            </a:extLst>
          </p:cNvPr>
          <p:cNvSpPr>
            <a:spLocks noGrp="1"/>
          </p:cNvSpPr>
          <p:nvPr>
            <p:ph type="title"/>
          </p:nvPr>
        </p:nvSpPr>
        <p:spPr>
          <a:xfrm>
            <a:off x="-596348" y="149225"/>
            <a:ext cx="12788348" cy="1489075"/>
          </a:xfrm>
        </p:spPr>
        <p:txBody>
          <a:bodyPr>
            <a:normAutofit fontScale="90000"/>
          </a:bodyPr>
          <a:lstStyle/>
          <a:p>
            <a:pPr algn="ctr"/>
            <a:r>
              <a:rPr lang="en-US" sz="3900" b="1" dirty="0"/>
              <a:t>SESSION ONE  </a:t>
            </a:r>
            <a:br>
              <a:rPr lang="en-US" b="1" dirty="0"/>
            </a:br>
            <a:r>
              <a:rPr lang="en-US" sz="3300" u="sng" dirty="0"/>
              <a:t>Community Engagement:  ​</a:t>
            </a:r>
            <a:br>
              <a:rPr lang="en-US" sz="3300" u="sng" dirty="0"/>
            </a:br>
            <a:r>
              <a:rPr lang="en-US" sz="3300" u="sng" dirty="0"/>
              <a:t>Best Practices and Innovative Approaches</a:t>
            </a:r>
          </a:p>
        </p:txBody>
      </p:sp>
      <p:sp>
        <p:nvSpPr>
          <p:cNvPr id="3" name="Content Placeholder 2">
            <a:extLst>
              <a:ext uri="{FF2B5EF4-FFF2-40B4-BE49-F238E27FC236}">
                <a16:creationId xmlns:a16="http://schemas.microsoft.com/office/drawing/2014/main" id="{9B9C0F8D-629B-E44D-81E3-01088CEB570C}"/>
              </a:ext>
            </a:extLst>
          </p:cNvPr>
          <p:cNvSpPr>
            <a:spLocks noGrp="1"/>
          </p:cNvSpPr>
          <p:nvPr>
            <p:ph idx="1"/>
          </p:nvPr>
        </p:nvSpPr>
        <p:spPr>
          <a:xfrm>
            <a:off x="198783" y="1638300"/>
            <a:ext cx="11860695" cy="4614863"/>
          </a:xfrm>
        </p:spPr>
        <p:txBody>
          <a:bodyPr>
            <a:normAutofit fontScale="77500" lnSpcReduction="20000"/>
          </a:bodyPr>
          <a:lstStyle/>
          <a:p>
            <a:pPr marL="0" indent="0" fontAlgn="base">
              <a:buNone/>
            </a:pPr>
            <a:endParaRPr lang="en-US" dirty="0"/>
          </a:p>
          <a:p>
            <a:pPr fontAlgn="base"/>
            <a:r>
              <a:rPr lang="en-US" b="1" dirty="0"/>
              <a:t>The SEA Stakeholder Advisory Round Table:  Focusing on the Art of the Possible </a:t>
            </a:r>
            <a:endParaRPr lang="en-US" dirty="0"/>
          </a:p>
          <a:p>
            <a:pPr lvl="1" fontAlgn="base"/>
            <a:r>
              <a:rPr lang="en-US" dirty="0"/>
              <a:t>Marco Milanese, Port of Seattle &amp; Eric </a:t>
            </a:r>
            <a:r>
              <a:rPr lang="en-US" dirty="0" err="1"/>
              <a:t>Schinfeld</a:t>
            </a:r>
            <a:r>
              <a:rPr lang="en-US" dirty="0"/>
              <a:t>, Port of Seattle/Seattle-Tacoma International Airport ​</a:t>
            </a:r>
            <a:endParaRPr lang="en-US" b="0" i="0" dirty="0">
              <a:effectLst/>
            </a:endParaRPr>
          </a:p>
          <a:p>
            <a:pPr marL="0" indent="0" fontAlgn="base">
              <a:buNone/>
            </a:pPr>
            <a:endParaRPr lang="en-US" sz="2600" b="0" i="0" dirty="0">
              <a:effectLst/>
            </a:endParaRPr>
          </a:p>
          <a:p>
            <a:pPr fontAlgn="base"/>
            <a:r>
              <a:rPr lang="en-US" b="1" dirty="0"/>
              <a:t>Communities Look for Solutions</a:t>
            </a:r>
            <a:r>
              <a:rPr lang="en-US" dirty="0"/>
              <a:t> </a:t>
            </a:r>
          </a:p>
          <a:p>
            <a:pPr lvl="1" fontAlgn="base"/>
            <a:r>
              <a:rPr lang="en-US" dirty="0"/>
              <a:t>Julie Shane, Noise Advisory Committee at Portland International Jetport </a:t>
            </a:r>
          </a:p>
          <a:p>
            <a:pPr lvl="2" fontAlgn="base"/>
            <a:r>
              <a:rPr lang="en-US" sz="2200" dirty="0"/>
              <a:t>Presented the effort their community has done to reduce the impact of overflights with the goals to increase air traffic over water, increase runway use to/from the west for noise reduction at night, and monitor flight tracks for compliance. </a:t>
            </a:r>
          </a:p>
          <a:p>
            <a:pPr lvl="2" fontAlgn="base"/>
            <a:r>
              <a:rPr lang="en-US" sz="2600" dirty="0"/>
              <a:t>Stated that Jetport &amp; Noise Advisory Committee need to work together to identify ways to encourage compliance.​</a:t>
            </a:r>
          </a:p>
          <a:p>
            <a:pPr lvl="2" fontAlgn="base"/>
            <a:r>
              <a:rPr lang="en-US" sz="2600" dirty="0"/>
              <a:t>Effecting change needs broad representation and commitment – Representatives from the Airport, FAA, aviation businesses and all impacted communities need to be be involved in discussions and committed to potential solutions and proposed changes. </a:t>
            </a:r>
          </a:p>
          <a:p>
            <a:pPr marL="0" indent="0" fontAlgn="base">
              <a:buNone/>
            </a:pPr>
            <a:endParaRPr lang="en-US" b="0" i="0" dirty="0">
              <a:effectLst/>
            </a:endParaRPr>
          </a:p>
          <a:p>
            <a:pPr fontAlgn="base"/>
            <a:r>
              <a:rPr lang="en-US" sz="2600" b="1" dirty="0"/>
              <a:t>FAA and AICA Noise Policy Review Webina</a:t>
            </a:r>
            <a:r>
              <a:rPr lang="en-US" sz="2600" dirty="0"/>
              <a:t>r </a:t>
            </a:r>
            <a:r>
              <a:rPr lang="en-US" sz="2600" b="1" dirty="0"/>
              <a:t>– A Community Engagement Example</a:t>
            </a:r>
          </a:p>
          <a:p>
            <a:pPr lvl="1" fontAlgn="base"/>
            <a:r>
              <a:rPr lang="en-US" dirty="0"/>
              <a:t>Don </a:t>
            </a:r>
            <a:r>
              <a:rPr lang="en-US" dirty="0" err="1"/>
              <a:t>Scata</a:t>
            </a:r>
            <a:r>
              <a:rPr lang="en-US" dirty="0"/>
              <a:t>, FAA &amp; Darlene </a:t>
            </a:r>
            <a:r>
              <a:rPr lang="en-US" dirty="0" err="1"/>
              <a:t>Yaplee</a:t>
            </a:r>
            <a:r>
              <a:rPr lang="en-US" dirty="0"/>
              <a:t>, Aviation-Impacted Communities Alliance (AICA)</a:t>
            </a:r>
            <a:endParaRPr lang="en-US" b="0" i="0" dirty="0">
              <a:effectLst/>
            </a:endParaRPr>
          </a:p>
          <a:p>
            <a:pPr marL="0" indent="0">
              <a:buNone/>
            </a:pPr>
            <a:endParaRPr lang="en-US" dirty="0"/>
          </a:p>
        </p:txBody>
      </p:sp>
      <p:sp>
        <p:nvSpPr>
          <p:cNvPr id="4" name="TextBox 3">
            <a:extLst>
              <a:ext uri="{FF2B5EF4-FFF2-40B4-BE49-F238E27FC236}">
                <a16:creationId xmlns:a16="http://schemas.microsoft.com/office/drawing/2014/main" id="{04E9E62E-CA47-7741-A8D6-DC4C36896AFD}"/>
              </a:ext>
            </a:extLst>
          </p:cNvPr>
          <p:cNvSpPr txBox="1"/>
          <p:nvPr/>
        </p:nvSpPr>
        <p:spPr>
          <a:xfrm>
            <a:off x="1397000" y="6253163"/>
            <a:ext cx="9601200" cy="369332"/>
          </a:xfrm>
          <a:prstGeom prst="rect">
            <a:avLst/>
          </a:prstGeom>
          <a:noFill/>
        </p:spPr>
        <p:txBody>
          <a:bodyPr wrap="square" rtlCol="0">
            <a:spAutoFit/>
          </a:bodyPr>
          <a:lstStyle/>
          <a:p>
            <a:r>
              <a:rPr lang="en-US" dirty="0">
                <a:hlinkClick r:id="rId2"/>
              </a:rPr>
              <a:t>https://anesymposium.aqrc.ucdavis.edu/2024-program-information#CommunityEngagement</a:t>
            </a:r>
            <a:r>
              <a:rPr lang="en-US" dirty="0"/>
              <a:t> </a:t>
            </a:r>
          </a:p>
        </p:txBody>
      </p:sp>
      <p:sp>
        <p:nvSpPr>
          <p:cNvPr id="5" name="Slide Number Placeholder 4">
            <a:extLst>
              <a:ext uri="{FF2B5EF4-FFF2-40B4-BE49-F238E27FC236}">
                <a16:creationId xmlns:a16="http://schemas.microsoft.com/office/drawing/2014/main" id="{09C340D3-870B-4845-910E-2127F3BC8AE7}"/>
              </a:ext>
            </a:extLst>
          </p:cNvPr>
          <p:cNvSpPr>
            <a:spLocks noGrp="1"/>
          </p:cNvSpPr>
          <p:nvPr>
            <p:ph type="sldNum" sz="quarter" idx="12"/>
          </p:nvPr>
        </p:nvSpPr>
        <p:spPr/>
        <p:txBody>
          <a:bodyPr/>
          <a:lstStyle/>
          <a:p>
            <a:r>
              <a:rPr lang="en-US" dirty="0"/>
              <a:t>3</a:t>
            </a:r>
          </a:p>
        </p:txBody>
      </p:sp>
    </p:spTree>
    <p:extLst>
      <p:ext uri="{BB962C8B-B14F-4D97-AF65-F5344CB8AC3E}">
        <p14:creationId xmlns:p14="http://schemas.microsoft.com/office/powerpoint/2010/main" val="29545111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E582DF-4AB5-6E4D-B753-1F1EB2436FFF}"/>
              </a:ext>
            </a:extLst>
          </p:cNvPr>
          <p:cNvSpPr/>
          <p:nvPr/>
        </p:nvSpPr>
        <p:spPr>
          <a:xfrm>
            <a:off x="198781" y="1214737"/>
            <a:ext cx="11834192" cy="1892826"/>
          </a:xfrm>
          <a:prstGeom prst="rect">
            <a:avLst/>
          </a:prstGeom>
        </p:spPr>
        <p:txBody>
          <a:bodyPr wrap="square">
            <a:spAutoFit/>
          </a:bodyPr>
          <a:lstStyle/>
          <a:p>
            <a:pPr marL="342900" indent="-342900">
              <a:buClr>
                <a:srgbClr val="000000"/>
              </a:buClr>
              <a:buSzPts val="2000"/>
              <a:buFont typeface="Arial" panose="020B0604020202020204" pitchFamily="34" charset="0"/>
              <a:buChar char="•"/>
            </a:pPr>
            <a:r>
              <a:rPr lang="en-US" sz="2000" dirty="0"/>
              <a:t>Highlighted differences and best practices from a sample of airports (commercial and general aviation) as well as make recommendations for increasing the effectiveness of Fly Quiet Programs.</a:t>
            </a:r>
          </a:p>
          <a:p>
            <a:pPr>
              <a:buClr>
                <a:srgbClr val="000000"/>
              </a:buClr>
              <a:buSzPts val="2000"/>
            </a:pPr>
            <a:endParaRPr lang="en-US" sz="1500" dirty="0"/>
          </a:p>
          <a:p>
            <a:pPr marL="342900" lvl="0" indent="-342900">
              <a:buClr>
                <a:srgbClr val="000000"/>
              </a:buClr>
              <a:buSzPts val="2000"/>
              <a:buFont typeface="Arial" panose="020B0604020202020204" pitchFamily="34" charset="0"/>
              <a:buChar char="•"/>
            </a:pPr>
            <a:r>
              <a:rPr lang="en-US" sz="2000" dirty="0">
                <a:solidFill>
                  <a:srgbClr val="000000"/>
                </a:solidFill>
                <a:latin typeface="Roboto"/>
                <a:ea typeface="Roboto"/>
                <a:cs typeface="Roboto"/>
                <a:sym typeface="Roboto"/>
              </a:rPr>
              <a:t>Interviews (7 airports) and online research</a:t>
            </a:r>
            <a:endParaRPr lang="en-US" sz="2000" dirty="0"/>
          </a:p>
          <a:p>
            <a:pPr lvl="2" indent="-342900">
              <a:buClr>
                <a:schemeClr val="accent1"/>
              </a:buClr>
              <a:buSzPts val="1800"/>
              <a:buFont typeface="Arial"/>
              <a:buChar char="•"/>
            </a:pPr>
            <a:r>
              <a:rPr lang="en-US" sz="2000" dirty="0">
                <a:solidFill>
                  <a:srgbClr val="000000"/>
                </a:solidFill>
                <a:latin typeface="Roboto"/>
                <a:ea typeface="Roboto"/>
                <a:cs typeface="Roboto"/>
                <a:sym typeface="Roboto"/>
              </a:rPr>
              <a:t>Commercial Airports: DFW* LAX, LHR, SEA, SFO, </a:t>
            </a:r>
            <a:endParaRPr lang="en-US" sz="2000" dirty="0"/>
          </a:p>
          <a:p>
            <a:pPr lvl="2" indent="-342900">
              <a:buClr>
                <a:schemeClr val="accent1"/>
              </a:buClr>
              <a:buSzPts val="1800"/>
              <a:buFont typeface="Arial"/>
              <a:buChar char="•"/>
            </a:pPr>
            <a:r>
              <a:rPr lang="en-US" sz="2000" dirty="0">
                <a:solidFill>
                  <a:srgbClr val="000000"/>
                </a:solidFill>
                <a:latin typeface="Roboto"/>
                <a:ea typeface="Roboto"/>
                <a:cs typeface="Roboto"/>
                <a:sym typeface="Roboto"/>
              </a:rPr>
              <a:t>General Aviation: Naples (APF), John Wayne (SNA**), Teterboro (TEB**) </a:t>
            </a:r>
            <a:endParaRPr lang="en-US" sz="2000" dirty="0"/>
          </a:p>
        </p:txBody>
      </p:sp>
      <p:sp>
        <p:nvSpPr>
          <p:cNvPr id="3" name="Rectangle 2">
            <a:extLst>
              <a:ext uri="{FF2B5EF4-FFF2-40B4-BE49-F238E27FC236}">
                <a16:creationId xmlns:a16="http://schemas.microsoft.com/office/drawing/2014/main" id="{83C29F4E-2257-E94E-BC0D-C3E89DD8881D}"/>
              </a:ext>
            </a:extLst>
          </p:cNvPr>
          <p:cNvSpPr/>
          <p:nvPr/>
        </p:nvSpPr>
        <p:spPr>
          <a:xfrm>
            <a:off x="198781" y="3055093"/>
            <a:ext cx="10721009" cy="477054"/>
          </a:xfrm>
          <a:prstGeom prst="rect">
            <a:avLst/>
          </a:prstGeom>
        </p:spPr>
        <p:txBody>
          <a:bodyPr wrap="square">
            <a:spAutoFit/>
          </a:bodyPr>
          <a:lstStyle/>
          <a:p>
            <a:r>
              <a:rPr lang="en-US" sz="2500" b="1" u="sng" dirty="0">
                <a:solidFill>
                  <a:srgbClr val="000000"/>
                </a:solidFill>
              </a:rPr>
              <a:t>Fly Quiet Program (FQP) Context </a:t>
            </a:r>
            <a:endParaRPr lang="en-US" sz="2500" b="1" u="sng" dirty="0"/>
          </a:p>
        </p:txBody>
      </p:sp>
      <p:sp>
        <p:nvSpPr>
          <p:cNvPr id="5" name="Rectangle 4">
            <a:extLst>
              <a:ext uri="{FF2B5EF4-FFF2-40B4-BE49-F238E27FC236}">
                <a16:creationId xmlns:a16="http://schemas.microsoft.com/office/drawing/2014/main" id="{E839E473-AF79-A147-8257-D45FD57C5C1E}"/>
              </a:ext>
            </a:extLst>
          </p:cNvPr>
          <p:cNvSpPr/>
          <p:nvPr/>
        </p:nvSpPr>
        <p:spPr>
          <a:xfrm>
            <a:off x="198781" y="3499459"/>
            <a:ext cx="11993218" cy="3139321"/>
          </a:xfrm>
          <a:prstGeom prst="rect">
            <a:avLst/>
          </a:prstGeom>
        </p:spPr>
        <p:txBody>
          <a:bodyPr wrap="square">
            <a:spAutoFit/>
          </a:bodyPr>
          <a:lstStyle/>
          <a:p>
            <a:pPr lvl="0">
              <a:lnSpc>
                <a:spcPct val="90000"/>
              </a:lnSpc>
              <a:buSzPct val="100000"/>
            </a:pPr>
            <a:r>
              <a:rPr lang="en-US" b="1" dirty="0">
                <a:solidFill>
                  <a:srgbClr val="000000"/>
                </a:solidFill>
              </a:rPr>
              <a:t>Voluntary programs because of Airport Noise and Capacity Act (1990)</a:t>
            </a:r>
            <a:endParaRPr lang="en-US" dirty="0"/>
          </a:p>
          <a:p>
            <a:pPr marL="742950" lvl="1" indent="-285781">
              <a:lnSpc>
                <a:spcPct val="90000"/>
              </a:lnSpc>
              <a:buSzPct val="100000"/>
              <a:buFont typeface="Arial"/>
              <a:buChar char="•"/>
            </a:pPr>
            <a:r>
              <a:rPr lang="en-US" dirty="0">
                <a:solidFill>
                  <a:srgbClr val="000000"/>
                </a:solidFill>
                <a:latin typeface="Roboto" panose="02000000000000000000" pitchFamily="2" charset="0"/>
                <a:ea typeface="Roboto" panose="02000000000000000000" pitchFamily="2" charset="0"/>
              </a:rPr>
              <a:t>ANCA: no restrictions on noise or operations unless agreed to by FAA</a:t>
            </a:r>
            <a:endParaRPr lang="en-US" dirty="0">
              <a:latin typeface="Roboto" panose="02000000000000000000" pitchFamily="2" charset="0"/>
              <a:ea typeface="Roboto" panose="02000000000000000000" pitchFamily="2" charset="0"/>
            </a:endParaRPr>
          </a:p>
          <a:p>
            <a:pPr marL="742950" lvl="1" indent="-285781">
              <a:lnSpc>
                <a:spcPct val="90000"/>
              </a:lnSpc>
              <a:buSzPct val="100000"/>
              <a:buFont typeface="Arial"/>
              <a:buChar char="•"/>
            </a:pPr>
            <a:r>
              <a:rPr lang="en-US" dirty="0">
                <a:solidFill>
                  <a:srgbClr val="000000"/>
                </a:solidFill>
                <a:latin typeface="Roboto" panose="02000000000000000000" pitchFamily="2" charset="0"/>
                <a:ea typeface="Roboto" panose="02000000000000000000" pitchFamily="2" charset="0"/>
              </a:rPr>
              <a:t>Grant assurances on Airport Improvement Program (AIP) funds also prevent airports from pursuing new restrictions</a:t>
            </a:r>
            <a:endParaRPr lang="en-US" dirty="0">
              <a:latin typeface="Roboto" panose="02000000000000000000" pitchFamily="2" charset="0"/>
              <a:ea typeface="Roboto" panose="02000000000000000000" pitchFamily="2" charset="0"/>
            </a:endParaRPr>
          </a:p>
          <a:p>
            <a:pPr marL="742950" lvl="1" indent="-285781">
              <a:lnSpc>
                <a:spcPct val="90000"/>
              </a:lnSpc>
              <a:buSzPct val="100000"/>
              <a:buFont typeface="Arial"/>
              <a:buChar char="•"/>
            </a:pPr>
            <a:r>
              <a:rPr lang="en-US" dirty="0">
                <a:solidFill>
                  <a:srgbClr val="000000"/>
                </a:solidFill>
                <a:latin typeface="Roboto" panose="02000000000000000000" pitchFamily="2" charset="0"/>
                <a:ea typeface="Roboto" panose="02000000000000000000" pitchFamily="2" charset="0"/>
              </a:rPr>
              <a:t>Pre-ANCA grandfathered noise ordinances can be enforced by airports  </a:t>
            </a:r>
            <a:endParaRPr lang="en-US" dirty="0">
              <a:latin typeface="Roboto" panose="02000000000000000000" pitchFamily="2" charset="0"/>
              <a:ea typeface="Roboto" panose="02000000000000000000" pitchFamily="2" charset="0"/>
            </a:endParaRPr>
          </a:p>
          <a:p>
            <a:pPr marL="742950" lvl="1" indent="-285781">
              <a:lnSpc>
                <a:spcPct val="90000"/>
              </a:lnSpc>
              <a:buSzPct val="100000"/>
              <a:buFont typeface="Arial"/>
              <a:buChar char="•"/>
            </a:pPr>
            <a:r>
              <a:rPr lang="en-US" dirty="0">
                <a:solidFill>
                  <a:srgbClr val="000000"/>
                </a:solidFill>
                <a:latin typeface="Roboto" panose="02000000000000000000" pitchFamily="2" charset="0"/>
                <a:ea typeface="Roboto" panose="02000000000000000000" pitchFamily="2" charset="0"/>
              </a:rPr>
              <a:t>Multiple questions raised about restrictions</a:t>
            </a:r>
            <a:endParaRPr lang="en-US" dirty="0">
              <a:latin typeface="Roboto" panose="02000000000000000000" pitchFamily="2" charset="0"/>
              <a:ea typeface="Roboto" panose="02000000000000000000" pitchFamily="2" charset="0"/>
            </a:endParaRPr>
          </a:p>
          <a:p>
            <a:pPr marL="1200150" lvl="2" indent="-285781">
              <a:spcBef>
                <a:spcPts val="0"/>
              </a:spcBef>
              <a:buSzPct val="100000"/>
            </a:pPr>
            <a:r>
              <a:rPr lang="en-US" dirty="0">
                <a:solidFill>
                  <a:srgbClr val="000000"/>
                </a:solidFill>
                <a:latin typeface="Roboto" panose="02000000000000000000" pitchFamily="2" charset="0"/>
                <a:ea typeface="Roboto" panose="02000000000000000000" pitchFamily="2" charset="0"/>
              </a:rPr>
              <a:t>Do ANCA and curfews apply to pistons, turboprops, and helicopters? </a:t>
            </a:r>
          </a:p>
          <a:p>
            <a:pPr marL="1200150" lvl="2" indent="-285781">
              <a:spcBef>
                <a:spcPts val="0"/>
              </a:spcBef>
              <a:buSzPct val="100000"/>
            </a:pPr>
            <a:r>
              <a:rPr lang="en-US" dirty="0">
                <a:solidFill>
                  <a:srgbClr val="000000"/>
                </a:solidFill>
                <a:latin typeface="Roboto" panose="02000000000000000000" pitchFamily="2" charset="0"/>
                <a:ea typeface="Roboto" panose="02000000000000000000" pitchFamily="2" charset="0"/>
              </a:rPr>
              <a:t>Do curfews for touch-and-go operations and local operations affect interstate commerce?</a:t>
            </a:r>
            <a:endParaRPr lang="en-US" dirty="0">
              <a:highlight>
                <a:srgbClr val="FFFF00"/>
              </a:highlight>
            </a:endParaRPr>
          </a:p>
          <a:p>
            <a:pPr lvl="0">
              <a:lnSpc>
                <a:spcPct val="90000"/>
              </a:lnSpc>
              <a:buSzPct val="100000"/>
            </a:pPr>
            <a:r>
              <a:rPr lang="en-US" b="1" dirty="0">
                <a:solidFill>
                  <a:srgbClr val="000000"/>
                </a:solidFill>
              </a:rPr>
              <a:t>FQP are voluntary and characteristics vary widely </a:t>
            </a:r>
            <a:endParaRPr lang="en-US" dirty="0"/>
          </a:p>
          <a:p>
            <a:pPr marL="742950" lvl="1" indent="-285781">
              <a:lnSpc>
                <a:spcPct val="90000"/>
              </a:lnSpc>
              <a:buSzPct val="100000"/>
              <a:buFont typeface="Arial"/>
              <a:buChar char="•"/>
            </a:pPr>
            <a:r>
              <a:rPr lang="en-US" dirty="0">
                <a:solidFill>
                  <a:srgbClr val="000000"/>
                </a:solidFill>
              </a:rPr>
              <a:t>Airport type (Commercial vs GA) and airport resources</a:t>
            </a:r>
            <a:endParaRPr lang="en-US" dirty="0"/>
          </a:p>
          <a:p>
            <a:pPr marL="742950" lvl="1" indent="-285781">
              <a:lnSpc>
                <a:spcPct val="90000"/>
              </a:lnSpc>
              <a:buSzPct val="100000"/>
              <a:buFont typeface="Arial"/>
              <a:buChar char="•"/>
            </a:pPr>
            <a:r>
              <a:rPr lang="en-US" dirty="0">
                <a:solidFill>
                  <a:srgbClr val="000000"/>
                </a:solidFill>
              </a:rPr>
              <a:t>Age of program</a:t>
            </a:r>
            <a:endParaRPr lang="en-US" dirty="0"/>
          </a:p>
          <a:p>
            <a:pPr marL="742950" lvl="1" indent="-285781">
              <a:lnSpc>
                <a:spcPct val="90000"/>
              </a:lnSpc>
              <a:buSzPct val="100000"/>
              <a:buFont typeface="Arial"/>
              <a:buChar char="•"/>
            </a:pPr>
            <a:r>
              <a:rPr lang="en-US" dirty="0">
                <a:solidFill>
                  <a:srgbClr val="000000"/>
                </a:solidFill>
              </a:rPr>
              <a:t>Existence of pre-ANCA ordinances or not</a:t>
            </a:r>
            <a:endParaRPr lang="en-US" dirty="0"/>
          </a:p>
          <a:p>
            <a:pPr marL="742950" lvl="1" indent="-285781">
              <a:lnSpc>
                <a:spcPct val="90000"/>
              </a:lnSpc>
              <a:buSzPct val="100000"/>
              <a:buFont typeface="Arial"/>
              <a:buChar char="•"/>
            </a:pPr>
            <a:r>
              <a:rPr lang="en-US" dirty="0">
                <a:solidFill>
                  <a:srgbClr val="000000"/>
                </a:solidFill>
              </a:rPr>
              <a:t>Airport specific environment, e.g. preferential runways</a:t>
            </a:r>
            <a:endParaRPr lang="en-US" dirty="0"/>
          </a:p>
        </p:txBody>
      </p:sp>
      <p:sp>
        <p:nvSpPr>
          <p:cNvPr id="7" name="Rectangle 6">
            <a:extLst>
              <a:ext uri="{FF2B5EF4-FFF2-40B4-BE49-F238E27FC236}">
                <a16:creationId xmlns:a16="http://schemas.microsoft.com/office/drawing/2014/main" id="{01347BE4-5433-6E40-BA00-6782891A162C}"/>
              </a:ext>
            </a:extLst>
          </p:cNvPr>
          <p:cNvSpPr/>
          <p:nvPr/>
        </p:nvSpPr>
        <p:spPr>
          <a:xfrm>
            <a:off x="4258603" y="30924"/>
            <a:ext cx="3184462" cy="461665"/>
          </a:xfrm>
          <a:prstGeom prst="rect">
            <a:avLst/>
          </a:prstGeom>
        </p:spPr>
        <p:txBody>
          <a:bodyPr wrap="none">
            <a:spAutoFit/>
          </a:bodyPr>
          <a:lstStyle/>
          <a:p>
            <a:pPr algn="ctr"/>
            <a:r>
              <a:rPr lang="en-US" sz="2400" dirty="0"/>
              <a:t>SESSION THREE (Cont’d)</a:t>
            </a:r>
          </a:p>
        </p:txBody>
      </p:sp>
      <p:sp>
        <p:nvSpPr>
          <p:cNvPr id="8" name="Rectangle 7">
            <a:extLst>
              <a:ext uri="{FF2B5EF4-FFF2-40B4-BE49-F238E27FC236}">
                <a16:creationId xmlns:a16="http://schemas.microsoft.com/office/drawing/2014/main" id="{96D7A950-F7BE-6E49-B781-7C188DFADF77}"/>
              </a:ext>
            </a:extLst>
          </p:cNvPr>
          <p:cNvSpPr/>
          <p:nvPr/>
        </p:nvSpPr>
        <p:spPr>
          <a:xfrm>
            <a:off x="0" y="338529"/>
            <a:ext cx="12032973" cy="1292662"/>
          </a:xfrm>
          <a:prstGeom prst="rect">
            <a:avLst/>
          </a:prstGeom>
        </p:spPr>
        <p:txBody>
          <a:bodyPr wrap="square">
            <a:spAutoFit/>
          </a:bodyPr>
          <a:lstStyle/>
          <a:p>
            <a:pPr algn="ctr"/>
            <a:r>
              <a:rPr lang="en-US" sz="3000" b="1" dirty="0">
                <a:solidFill>
                  <a:srgbClr val="000000"/>
                </a:solidFill>
              </a:rPr>
              <a:t>Fly Quiet Programs:  A Community Perspective</a:t>
            </a:r>
          </a:p>
          <a:p>
            <a:pPr algn="ctr"/>
            <a:r>
              <a:rPr lang="en-US" sz="2400" b="1" dirty="0">
                <a:solidFill>
                  <a:srgbClr val="000000"/>
                </a:solidFill>
                <a:latin typeface="Archivo"/>
                <a:ea typeface="Archivo"/>
                <a:cs typeface="Archivo"/>
                <a:sym typeface="Archivo"/>
              </a:rPr>
              <a:t>Tami </a:t>
            </a:r>
            <a:r>
              <a:rPr lang="en-US" sz="2400" b="1" dirty="0" err="1">
                <a:solidFill>
                  <a:srgbClr val="000000"/>
                </a:solidFill>
                <a:latin typeface="Archivo"/>
                <a:ea typeface="Archivo"/>
                <a:cs typeface="Archivo"/>
                <a:sym typeface="Archivo"/>
              </a:rPr>
              <a:t>Mulcahy</a:t>
            </a:r>
            <a:r>
              <a:rPr lang="en-US" sz="2400" b="1" dirty="0">
                <a:solidFill>
                  <a:srgbClr val="000000"/>
                </a:solidFill>
                <a:latin typeface="Archivo"/>
                <a:ea typeface="Archivo"/>
                <a:cs typeface="Archivo"/>
                <a:sym typeface="Archivo"/>
              </a:rPr>
              <a:t> | Sky Posse, Los Altos</a:t>
            </a:r>
            <a:endParaRPr lang="en-US" sz="2400" dirty="0"/>
          </a:p>
          <a:p>
            <a:pPr algn="ctr"/>
            <a:endParaRPr lang="en-US" sz="2400" b="1" dirty="0"/>
          </a:p>
        </p:txBody>
      </p:sp>
      <p:sp>
        <p:nvSpPr>
          <p:cNvPr id="10" name="Slide Number Placeholder 9">
            <a:extLst>
              <a:ext uri="{FF2B5EF4-FFF2-40B4-BE49-F238E27FC236}">
                <a16:creationId xmlns:a16="http://schemas.microsoft.com/office/drawing/2014/main" id="{78C3FBFE-489B-834D-AA2F-D26558BDE02B}"/>
              </a:ext>
            </a:extLst>
          </p:cNvPr>
          <p:cNvSpPr>
            <a:spLocks noGrp="1"/>
          </p:cNvSpPr>
          <p:nvPr>
            <p:ph type="sldNum" sz="quarter" idx="12"/>
          </p:nvPr>
        </p:nvSpPr>
        <p:spPr/>
        <p:txBody>
          <a:bodyPr/>
          <a:lstStyle/>
          <a:p>
            <a:fld id="{77F4578E-AB0A-0846-B678-1CAEF8CF63B4}" type="slidenum">
              <a:rPr lang="en-US" smtClean="0"/>
              <a:t>30</a:t>
            </a:fld>
            <a:endParaRPr lang="en-US"/>
          </a:p>
        </p:txBody>
      </p:sp>
    </p:spTree>
    <p:extLst>
      <p:ext uri="{BB962C8B-B14F-4D97-AF65-F5344CB8AC3E}">
        <p14:creationId xmlns:p14="http://schemas.microsoft.com/office/powerpoint/2010/main" val="12571163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9"/>
          <p:cNvSpPr txBox="1">
            <a:spLocks noGrp="1"/>
          </p:cNvSpPr>
          <p:nvPr>
            <p:ph type="title"/>
          </p:nvPr>
        </p:nvSpPr>
        <p:spPr>
          <a:xfrm>
            <a:off x="5085" y="373890"/>
            <a:ext cx="12186915" cy="959178"/>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000000"/>
              </a:buClr>
              <a:buSzPts val="3200"/>
              <a:buFont typeface="Archivo"/>
              <a:buNone/>
            </a:pPr>
            <a:r>
              <a:rPr lang="en-US" sz="2800" b="1" i="0" u="none" strike="noStrike" dirty="0">
                <a:solidFill>
                  <a:srgbClr val="000000"/>
                </a:solidFill>
                <a:latin typeface="Calibri" panose="020F0502020204030204" pitchFamily="34" charset="0"/>
                <a:cs typeface="Calibri" panose="020F0502020204030204" pitchFamily="34" charset="0"/>
              </a:rPr>
              <a:t>BEST PRACTICE: </a:t>
            </a:r>
            <a:br>
              <a:rPr lang="en-US" sz="2800" b="1" i="0" u="none" strike="noStrike" dirty="0">
                <a:solidFill>
                  <a:srgbClr val="000000"/>
                </a:solidFill>
                <a:latin typeface="Calibri" panose="020F0502020204030204" pitchFamily="34" charset="0"/>
                <a:cs typeface="Calibri" panose="020F0502020204030204" pitchFamily="34" charset="0"/>
              </a:rPr>
            </a:br>
            <a:r>
              <a:rPr lang="en-US" sz="2800" b="1" i="0" u="none" strike="noStrike" dirty="0">
                <a:solidFill>
                  <a:srgbClr val="000000"/>
                </a:solidFill>
                <a:latin typeface="Calibri" panose="020F0502020204030204" pitchFamily="34" charset="0"/>
                <a:cs typeface="Calibri" panose="020F0502020204030204" pitchFamily="34" charset="0"/>
              </a:rPr>
              <a:t>APF Detailed and Transparent Reports, FQP Violations Follow</a:t>
            </a:r>
            <a:r>
              <a:rPr lang="en-US" sz="2800" b="1" dirty="0">
                <a:solidFill>
                  <a:srgbClr val="000000"/>
                </a:solidFill>
                <a:latin typeface="Calibri" panose="020F0502020204030204" pitchFamily="34" charset="0"/>
                <a:cs typeface="Calibri" panose="020F0502020204030204" pitchFamily="34" charset="0"/>
              </a:rPr>
              <a:t>-</a:t>
            </a:r>
            <a:r>
              <a:rPr lang="en-US" sz="2800" b="1" i="0" u="none" strike="noStrike" dirty="0">
                <a:solidFill>
                  <a:srgbClr val="000000"/>
                </a:solidFill>
                <a:latin typeface="Calibri" panose="020F0502020204030204" pitchFamily="34" charset="0"/>
                <a:cs typeface="Calibri" panose="020F0502020204030204" pitchFamily="34" charset="0"/>
              </a:rPr>
              <a:t>Up and Reasons</a:t>
            </a:r>
            <a:br>
              <a:rPr lang="en-US" sz="3000" b="1" dirty="0">
                <a:latin typeface="Calibri" panose="020F0502020204030204" pitchFamily="34" charset="0"/>
                <a:cs typeface="Calibri" panose="020F0502020204030204" pitchFamily="34" charset="0"/>
              </a:rPr>
            </a:br>
            <a:br>
              <a:rPr lang="en-US" sz="3000" b="1" dirty="0">
                <a:latin typeface="Calibri" panose="020F0502020204030204" pitchFamily="34" charset="0"/>
                <a:cs typeface="Calibri" panose="020F0502020204030204" pitchFamily="34" charset="0"/>
              </a:rPr>
            </a:br>
            <a:br>
              <a:rPr lang="en-US" sz="3000" b="1" dirty="0">
                <a:latin typeface="Calibri" panose="020F0502020204030204" pitchFamily="34" charset="0"/>
                <a:cs typeface="Calibri" panose="020F0502020204030204" pitchFamily="34" charset="0"/>
              </a:rPr>
            </a:br>
            <a:br>
              <a:rPr lang="en-US" sz="3000" b="1" dirty="0">
                <a:latin typeface="Calibri" panose="020F0502020204030204" pitchFamily="34" charset="0"/>
                <a:cs typeface="Calibri" panose="020F0502020204030204" pitchFamily="34" charset="0"/>
              </a:rPr>
            </a:br>
            <a:br>
              <a:rPr lang="en-US" sz="3000" b="1" i="0" u="none" strike="noStrike" dirty="0">
                <a:solidFill>
                  <a:srgbClr val="000000"/>
                </a:solidFill>
                <a:latin typeface="Calibri" panose="020F0502020204030204" pitchFamily="34" charset="0"/>
                <a:cs typeface="Calibri" panose="020F0502020204030204" pitchFamily="34" charset="0"/>
              </a:rPr>
            </a:br>
            <a:br>
              <a:rPr lang="en-US" sz="3000" b="1" dirty="0">
                <a:latin typeface="Calibri" panose="020F0502020204030204" pitchFamily="34" charset="0"/>
                <a:cs typeface="Calibri" panose="020F0502020204030204" pitchFamily="34" charset="0"/>
              </a:rPr>
            </a:br>
            <a:br>
              <a:rPr lang="en-US" sz="3000" b="1" dirty="0">
                <a:latin typeface="Calibri" panose="020F0502020204030204" pitchFamily="34" charset="0"/>
                <a:cs typeface="Calibri" panose="020F0502020204030204" pitchFamily="34" charset="0"/>
              </a:rPr>
            </a:br>
            <a:endParaRPr sz="3000" b="1" dirty="0">
              <a:latin typeface="Calibri" panose="020F0502020204030204" pitchFamily="34" charset="0"/>
              <a:cs typeface="Calibri" panose="020F0502020204030204" pitchFamily="34" charset="0"/>
            </a:endParaRPr>
          </a:p>
        </p:txBody>
      </p:sp>
      <p:pic>
        <p:nvPicPr>
          <p:cNvPr id="189" name="Google Shape;189;p9"/>
          <p:cNvPicPr preferRelativeResize="0"/>
          <p:nvPr/>
        </p:nvPicPr>
        <p:blipFill rotWithShape="1">
          <a:blip r:embed="rId3">
            <a:alphaModFix/>
          </a:blip>
          <a:srcRect/>
          <a:stretch/>
        </p:blipFill>
        <p:spPr>
          <a:xfrm>
            <a:off x="1043608" y="1346320"/>
            <a:ext cx="10109867" cy="5267739"/>
          </a:xfrm>
          <a:prstGeom prst="rect">
            <a:avLst/>
          </a:prstGeom>
          <a:noFill/>
          <a:ln w="38100" cap="flat" cmpd="sng">
            <a:solidFill>
              <a:srgbClr val="A5A5A5"/>
            </a:solidFill>
            <a:prstDash val="solid"/>
            <a:round/>
            <a:headEnd type="none" w="sm" len="sm"/>
            <a:tailEnd type="none" w="sm" len="sm"/>
          </a:ln>
        </p:spPr>
      </p:pic>
      <p:sp>
        <p:nvSpPr>
          <p:cNvPr id="2" name="Rectangle 1">
            <a:extLst>
              <a:ext uri="{FF2B5EF4-FFF2-40B4-BE49-F238E27FC236}">
                <a16:creationId xmlns:a16="http://schemas.microsoft.com/office/drawing/2014/main" id="{8FF0F9F9-DEE0-9643-8485-C9AE5BA182D6}"/>
              </a:ext>
            </a:extLst>
          </p:cNvPr>
          <p:cNvSpPr/>
          <p:nvPr/>
        </p:nvSpPr>
        <p:spPr>
          <a:xfrm>
            <a:off x="8917530" y="116697"/>
            <a:ext cx="3261406" cy="461665"/>
          </a:xfrm>
          <a:prstGeom prst="rect">
            <a:avLst/>
          </a:prstGeom>
        </p:spPr>
        <p:txBody>
          <a:bodyPr wrap="none">
            <a:spAutoFit/>
          </a:bodyPr>
          <a:lstStyle/>
          <a:p>
            <a:r>
              <a:rPr lang="en-US" sz="2400" dirty="0"/>
              <a:t>SESSION THREE (Cont’d)</a:t>
            </a:r>
          </a:p>
        </p:txBody>
      </p:sp>
      <p:sp>
        <p:nvSpPr>
          <p:cNvPr id="3" name="Slide Number Placeholder 2">
            <a:extLst>
              <a:ext uri="{FF2B5EF4-FFF2-40B4-BE49-F238E27FC236}">
                <a16:creationId xmlns:a16="http://schemas.microsoft.com/office/drawing/2014/main" id="{33AB0472-F31C-CA4E-9E3E-9985EE187F94}"/>
              </a:ext>
            </a:extLst>
          </p:cNvPr>
          <p:cNvSpPr>
            <a:spLocks noGrp="1"/>
          </p:cNvSpPr>
          <p:nvPr>
            <p:ph type="sldNum" idx="12"/>
          </p:nvPr>
        </p:nvSpPr>
        <p:spPr>
          <a:xfrm>
            <a:off x="9176633" y="6262186"/>
            <a:ext cx="2743200" cy="365125"/>
          </a:xfrm>
        </p:spPr>
        <p:txBody>
          <a:bodyPr/>
          <a:lstStyle/>
          <a:p>
            <a:pPr marL="0" lvl="0" indent="0" algn="r" rtl="0">
              <a:spcBef>
                <a:spcPts val="0"/>
              </a:spcBef>
              <a:spcAft>
                <a:spcPts val="0"/>
              </a:spcAft>
              <a:buNone/>
            </a:pPr>
            <a:fld id="{00000000-1234-1234-1234-123412341234}" type="slidenum">
              <a:rPr lang="en-US" smtClean="0"/>
              <a:t>31</a:t>
            </a:fld>
            <a:endParaRPr lang="en-US" dirty="0"/>
          </a:p>
        </p:txBody>
      </p:sp>
    </p:spTree>
    <p:extLst>
      <p:ext uri="{BB962C8B-B14F-4D97-AF65-F5344CB8AC3E}">
        <p14:creationId xmlns:p14="http://schemas.microsoft.com/office/powerpoint/2010/main" val="40737543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D46A87-A1CB-CC41-A02B-2465878C8E00}"/>
              </a:ext>
            </a:extLst>
          </p:cNvPr>
          <p:cNvSpPr/>
          <p:nvPr/>
        </p:nvSpPr>
        <p:spPr>
          <a:xfrm>
            <a:off x="0" y="697756"/>
            <a:ext cx="11463129" cy="984885"/>
          </a:xfrm>
          <a:prstGeom prst="rect">
            <a:avLst/>
          </a:prstGeom>
        </p:spPr>
        <p:txBody>
          <a:bodyPr wrap="square">
            <a:spAutoFit/>
          </a:bodyPr>
          <a:lstStyle/>
          <a:p>
            <a:pPr algn="ctr"/>
            <a:r>
              <a:rPr lang="en-US" sz="3000" b="1" dirty="0">
                <a:solidFill>
                  <a:srgbClr val="000000"/>
                </a:solidFill>
              </a:rPr>
              <a:t>Best Practice: </a:t>
            </a:r>
          </a:p>
          <a:p>
            <a:pPr algn="ctr"/>
            <a:r>
              <a:rPr lang="en-US" sz="2800" b="1" dirty="0">
                <a:solidFill>
                  <a:srgbClr val="000000"/>
                </a:solidFill>
              </a:rPr>
              <a:t>TEB Pilot Communication and  Engagement, Award with Performance Bar</a:t>
            </a:r>
            <a:endParaRPr lang="en-US" sz="2800" b="1" dirty="0"/>
          </a:p>
        </p:txBody>
      </p:sp>
      <p:sp>
        <p:nvSpPr>
          <p:cNvPr id="3" name="Rectangle 2">
            <a:extLst>
              <a:ext uri="{FF2B5EF4-FFF2-40B4-BE49-F238E27FC236}">
                <a16:creationId xmlns:a16="http://schemas.microsoft.com/office/drawing/2014/main" id="{F9A7ED3C-A6D0-8542-A883-7B11A03AEBEC}"/>
              </a:ext>
            </a:extLst>
          </p:cNvPr>
          <p:cNvSpPr/>
          <p:nvPr/>
        </p:nvSpPr>
        <p:spPr>
          <a:xfrm>
            <a:off x="1378225" y="236091"/>
            <a:ext cx="9157252" cy="461665"/>
          </a:xfrm>
          <a:prstGeom prst="rect">
            <a:avLst/>
          </a:prstGeom>
        </p:spPr>
        <p:txBody>
          <a:bodyPr wrap="square">
            <a:spAutoFit/>
          </a:bodyPr>
          <a:lstStyle/>
          <a:p>
            <a:pPr algn="ctr"/>
            <a:r>
              <a:rPr lang="en-US" sz="2400" dirty="0"/>
              <a:t>SESSION THREE (Cont’d)</a:t>
            </a:r>
          </a:p>
        </p:txBody>
      </p:sp>
      <p:sp>
        <p:nvSpPr>
          <p:cNvPr id="4" name="Rectangle 3">
            <a:extLst>
              <a:ext uri="{FF2B5EF4-FFF2-40B4-BE49-F238E27FC236}">
                <a16:creationId xmlns:a16="http://schemas.microsoft.com/office/drawing/2014/main" id="{E9275EAB-5BA4-7F48-8689-4A1A964E8D8B}"/>
              </a:ext>
            </a:extLst>
          </p:cNvPr>
          <p:cNvSpPr/>
          <p:nvPr/>
        </p:nvSpPr>
        <p:spPr>
          <a:xfrm>
            <a:off x="198782" y="1942520"/>
            <a:ext cx="3697357" cy="1477328"/>
          </a:xfrm>
          <a:prstGeom prst="rect">
            <a:avLst/>
          </a:prstGeom>
        </p:spPr>
        <p:txBody>
          <a:bodyPr wrap="square">
            <a:spAutoFit/>
          </a:bodyPr>
          <a:lstStyle/>
          <a:p>
            <a:pPr marL="285750" lvl="0" indent="-285750">
              <a:buClr>
                <a:srgbClr val="000000"/>
              </a:buClr>
              <a:buSzPts val="1600"/>
              <a:buFont typeface="Arial"/>
              <a:buChar char="•"/>
            </a:pPr>
            <a:r>
              <a:rPr lang="en-US" sz="2000" dirty="0">
                <a:solidFill>
                  <a:srgbClr val="000000"/>
                </a:solidFill>
                <a:latin typeface="Roboto"/>
                <a:ea typeface="Roboto"/>
                <a:cs typeface="Roboto"/>
                <a:sym typeface="Roboto"/>
              </a:rPr>
              <a:t>Face to Face, Individual Operators, and Teterboro User Group  (TUG) Meetings</a:t>
            </a:r>
            <a:endParaRPr lang="en-US" sz="2000" dirty="0"/>
          </a:p>
          <a:p>
            <a:pPr marL="285750" lvl="0" indent="-285750">
              <a:spcBef>
                <a:spcPts val="1200"/>
              </a:spcBef>
              <a:buClr>
                <a:srgbClr val="000000"/>
              </a:buClr>
              <a:buSzPts val="1600"/>
              <a:buFont typeface="Arial"/>
              <a:buChar char="•"/>
            </a:pPr>
            <a:r>
              <a:rPr lang="en-US" sz="2000" dirty="0">
                <a:solidFill>
                  <a:srgbClr val="000000"/>
                </a:solidFill>
                <a:latin typeface="Roboto"/>
                <a:ea typeface="Roboto"/>
                <a:cs typeface="Roboto"/>
                <a:sym typeface="Roboto"/>
              </a:rPr>
              <a:t>Mailing List of Pilots</a:t>
            </a:r>
            <a:endParaRPr lang="en-US" sz="2000" dirty="0"/>
          </a:p>
        </p:txBody>
      </p:sp>
      <p:pic>
        <p:nvPicPr>
          <p:cNvPr id="5" name="Google Shape;205;p11">
            <a:extLst>
              <a:ext uri="{FF2B5EF4-FFF2-40B4-BE49-F238E27FC236}">
                <a16:creationId xmlns:a16="http://schemas.microsoft.com/office/drawing/2014/main" id="{2383F14D-23FA-DB43-B1D8-F20526A21EC4}"/>
              </a:ext>
            </a:extLst>
          </p:cNvPr>
          <p:cNvPicPr preferRelativeResize="0"/>
          <p:nvPr/>
        </p:nvPicPr>
        <p:blipFill rotWithShape="1">
          <a:blip r:embed="rId2">
            <a:alphaModFix/>
          </a:blip>
          <a:srcRect/>
          <a:stretch/>
        </p:blipFill>
        <p:spPr>
          <a:xfrm>
            <a:off x="1270201" y="3613464"/>
            <a:ext cx="2796566" cy="2849218"/>
          </a:xfrm>
          <a:prstGeom prst="rect">
            <a:avLst/>
          </a:prstGeom>
          <a:noFill/>
          <a:ln>
            <a:noFill/>
          </a:ln>
        </p:spPr>
      </p:pic>
      <p:pic>
        <p:nvPicPr>
          <p:cNvPr id="6" name="Google Shape;207;p11">
            <a:extLst>
              <a:ext uri="{FF2B5EF4-FFF2-40B4-BE49-F238E27FC236}">
                <a16:creationId xmlns:a16="http://schemas.microsoft.com/office/drawing/2014/main" id="{C9E19834-E47F-7D48-B1CF-9BBF3D545C81}"/>
              </a:ext>
            </a:extLst>
          </p:cNvPr>
          <p:cNvPicPr preferRelativeResize="0"/>
          <p:nvPr/>
        </p:nvPicPr>
        <p:blipFill rotWithShape="1">
          <a:blip r:embed="rId3">
            <a:alphaModFix/>
          </a:blip>
          <a:srcRect/>
          <a:stretch/>
        </p:blipFill>
        <p:spPr>
          <a:xfrm>
            <a:off x="4387355" y="2422144"/>
            <a:ext cx="7433583" cy="3557587"/>
          </a:xfrm>
          <a:prstGeom prst="rect">
            <a:avLst/>
          </a:prstGeom>
          <a:noFill/>
          <a:ln>
            <a:noFill/>
          </a:ln>
        </p:spPr>
      </p:pic>
      <p:sp>
        <p:nvSpPr>
          <p:cNvPr id="7" name="Slide Number Placeholder 6">
            <a:extLst>
              <a:ext uri="{FF2B5EF4-FFF2-40B4-BE49-F238E27FC236}">
                <a16:creationId xmlns:a16="http://schemas.microsoft.com/office/drawing/2014/main" id="{A1715161-4A03-844F-8DD9-9798A5E83DEB}"/>
              </a:ext>
            </a:extLst>
          </p:cNvPr>
          <p:cNvSpPr>
            <a:spLocks noGrp="1"/>
          </p:cNvSpPr>
          <p:nvPr>
            <p:ph type="sldNum" sz="quarter" idx="12"/>
          </p:nvPr>
        </p:nvSpPr>
        <p:spPr/>
        <p:txBody>
          <a:bodyPr/>
          <a:lstStyle/>
          <a:p>
            <a:fld id="{77F4578E-AB0A-0846-B678-1CAEF8CF63B4}" type="slidenum">
              <a:rPr lang="en-US" smtClean="0"/>
              <a:t>32</a:t>
            </a:fld>
            <a:endParaRPr lang="en-US"/>
          </a:p>
        </p:txBody>
      </p:sp>
    </p:spTree>
    <p:extLst>
      <p:ext uri="{BB962C8B-B14F-4D97-AF65-F5344CB8AC3E}">
        <p14:creationId xmlns:p14="http://schemas.microsoft.com/office/powerpoint/2010/main" val="29595350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FBACE56-70C7-E24B-ABA2-3A206ADBC128}"/>
              </a:ext>
            </a:extLst>
          </p:cNvPr>
          <p:cNvSpPr/>
          <p:nvPr/>
        </p:nvSpPr>
        <p:spPr>
          <a:xfrm>
            <a:off x="304798" y="832006"/>
            <a:ext cx="11449880" cy="553998"/>
          </a:xfrm>
          <a:prstGeom prst="rect">
            <a:avLst/>
          </a:prstGeom>
        </p:spPr>
        <p:txBody>
          <a:bodyPr wrap="square">
            <a:spAutoFit/>
          </a:bodyPr>
          <a:lstStyle/>
          <a:p>
            <a:pPr algn="ctr"/>
            <a:r>
              <a:rPr lang="en-US" sz="3000" b="1" dirty="0"/>
              <a:t>Best Practices: Summary Chart </a:t>
            </a:r>
          </a:p>
        </p:txBody>
      </p:sp>
      <p:sp>
        <p:nvSpPr>
          <p:cNvPr id="4" name="Rectangle 3">
            <a:extLst>
              <a:ext uri="{FF2B5EF4-FFF2-40B4-BE49-F238E27FC236}">
                <a16:creationId xmlns:a16="http://schemas.microsoft.com/office/drawing/2014/main" id="{025F9A0B-DBD6-2447-8AC9-B8A796F3153A}"/>
              </a:ext>
            </a:extLst>
          </p:cNvPr>
          <p:cNvSpPr/>
          <p:nvPr/>
        </p:nvSpPr>
        <p:spPr>
          <a:xfrm>
            <a:off x="530086" y="370341"/>
            <a:ext cx="10575235" cy="461665"/>
          </a:xfrm>
          <a:prstGeom prst="rect">
            <a:avLst/>
          </a:prstGeom>
        </p:spPr>
        <p:txBody>
          <a:bodyPr wrap="square">
            <a:spAutoFit/>
          </a:bodyPr>
          <a:lstStyle/>
          <a:p>
            <a:pPr algn="ctr"/>
            <a:r>
              <a:rPr lang="en-US" sz="2400" dirty="0"/>
              <a:t>SESSION THREE (Cont’d)</a:t>
            </a:r>
          </a:p>
        </p:txBody>
      </p:sp>
      <p:graphicFrame>
        <p:nvGraphicFramePr>
          <p:cNvPr id="6" name="Google Shape;236;p14">
            <a:extLst>
              <a:ext uri="{FF2B5EF4-FFF2-40B4-BE49-F238E27FC236}">
                <a16:creationId xmlns:a16="http://schemas.microsoft.com/office/drawing/2014/main" id="{AF11E611-7C78-FC46-9EC6-F5B9E701C72E}"/>
              </a:ext>
            </a:extLst>
          </p:cNvPr>
          <p:cNvGraphicFramePr/>
          <p:nvPr>
            <p:extLst>
              <p:ext uri="{D42A27DB-BD31-4B8C-83A1-F6EECF244321}">
                <p14:modId xmlns:p14="http://schemas.microsoft.com/office/powerpoint/2010/main" val="3717455883"/>
              </p:ext>
            </p:extLst>
          </p:nvPr>
        </p:nvGraphicFramePr>
        <p:xfrm>
          <a:off x="636103" y="1407034"/>
          <a:ext cx="10972802" cy="5271528"/>
        </p:xfrm>
        <a:graphic>
          <a:graphicData uri="http://schemas.openxmlformats.org/drawingml/2006/table">
            <a:tbl>
              <a:tblPr firstRow="1" bandRow="1">
                <a:noFill/>
              </a:tblPr>
              <a:tblGrid>
                <a:gridCol w="2701386">
                  <a:extLst>
                    <a:ext uri="{9D8B030D-6E8A-4147-A177-3AD203B41FA5}">
                      <a16:colId xmlns:a16="http://schemas.microsoft.com/office/drawing/2014/main" val="20000"/>
                    </a:ext>
                  </a:extLst>
                </a:gridCol>
                <a:gridCol w="8271416">
                  <a:extLst>
                    <a:ext uri="{9D8B030D-6E8A-4147-A177-3AD203B41FA5}">
                      <a16:colId xmlns:a16="http://schemas.microsoft.com/office/drawing/2014/main" val="20002"/>
                    </a:ext>
                  </a:extLst>
                </a:gridCol>
              </a:tblGrid>
              <a:tr h="386173">
                <a:tc>
                  <a:txBody>
                    <a:bodyPr/>
                    <a:lstStyle/>
                    <a:p>
                      <a:pPr marL="0" marR="0" lvl="0" indent="0" algn="l" rtl="0">
                        <a:spcBef>
                          <a:spcPts val="0"/>
                        </a:spcBef>
                        <a:spcAft>
                          <a:spcPts val="0"/>
                        </a:spcAft>
                        <a:buNone/>
                      </a:pPr>
                      <a:endParaRPr sz="1800" dirty="0"/>
                    </a:p>
                  </a:txBody>
                  <a:tcPr marL="91450" marR="91450" marT="45725" marB="45725"/>
                </a:tc>
                <a:tc>
                  <a:txBody>
                    <a:bodyPr/>
                    <a:lstStyle/>
                    <a:p>
                      <a:pPr marL="0" marR="0" lvl="0" indent="0" algn="ctr" rtl="0">
                        <a:lnSpc>
                          <a:spcPct val="100000"/>
                        </a:lnSpc>
                        <a:spcBef>
                          <a:spcPts val="0"/>
                        </a:spcBef>
                        <a:spcAft>
                          <a:spcPts val="0"/>
                        </a:spcAft>
                        <a:buClr>
                          <a:schemeClr val="lt1"/>
                        </a:buClr>
                        <a:buSzPts val="1800"/>
                        <a:buFont typeface="Roboto"/>
                        <a:buNone/>
                      </a:pPr>
                      <a:r>
                        <a:rPr lang="en-US" sz="1800" b="0" i="0" u="none" strike="noStrike" dirty="0">
                          <a:solidFill>
                            <a:schemeClr val="tx1"/>
                          </a:solidFill>
                          <a:latin typeface="Roboto"/>
                          <a:ea typeface="Roboto"/>
                          <a:cs typeface="Roboto"/>
                          <a:sym typeface="Roboto"/>
                        </a:rPr>
                        <a:t>GENERAL AVIATION</a:t>
                      </a:r>
                      <a:r>
                        <a:rPr lang="en-US" sz="1800" b="0" i="0" u="none" strike="noStrike" dirty="0">
                          <a:solidFill>
                            <a:schemeClr val="lt1"/>
                          </a:solidFill>
                          <a:latin typeface="Roboto"/>
                          <a:ea typeface="Roboto"/>
                          <a:cs typeface="Roboto"/>
                          <a:sym typeface="Roboto"/>
                        </a:rPr>
                        <a:t> AVIATION</a:t>
                      </a:r>
                      <a:endParaRPr dirty="0"/>
                    </a:p>
                  </a:txBody>
                  <a:tcPr marL="91450" marR="91450" marT="45725" marB="45725"/>
                </a:tc>
                <a:extLst>
                  <a:ext uri="{0D108BD9-81ED-4DB2-BD59-A6C34878D82A}">
                    <a16:rowId xmlns:a16="http://schemas.microsoft.com/office/drawing/2014/main" val="10000"/>
                  </a:ext>
                </a:extLst>
              </a:tr>
              <a:tr h="1538845">
                <a:tc>
                  <a:txBody>
                    <a:bodyPr/>
                    <a:lstStyle/>
                    <a:p>
                      <a:pPr marL="0" marR="0" lvl="0" indent="0" algn="l" rtl="0">
                        <a:spcBef>
                          <a:spcPts val="0"/>
                        </a:spcBef>
                        <a:spcAft>
                          <a:spcPts val="0"/>
                        </a:spcAft>
                        <a:buNone/>
                      </a:pPr>
                      <a:r>
                        <a:rPr lang="en-US" sz="1600" b="1" dirty="0">
                          <a:latin typeface="Roboto"/>
                          <a:ea typeface="Roboto"/>
                          <a:cs typeface="Roboto"/>
                          <a:sym typeface="Roboto"/>
                        </a:rPr>
                        <a:t>Scoring</a:t>
                      </a:r>
                      <a:endParaRPr dirty="0"/>
                    </a:p>
                  </a:txBody>
                  <a:tcPr marL="91450" marR="91450" marT="45725" marB="45725"/>
                </a:tc>
                <a:tc>
                  <a:txBody>
                    <a:bodyPr/>
                    <a:lstStyle/>
                    <a:p>
                      <a:pPr marL="285750" marR="0" lvl="0" indent="-285750" algn="l" rtl="0">
                        <a:spcBef>
                          <a:spcPts val="0"/>
                        </a:spcBef>
                        <a:spcAft>
                          <a:spcPts val="0"/>
                        </a:spcAft>
                        <a:buClr>
                          <a:schemeClr val="dk1"/>
                        </a:buClr>
                        <a:buSzPts val="1500"/>
                        <a:buFont typeface="Arial"/>
                        <a:buChar char="•"/>
                      </a:pPr>
                      <a:r>
                        <a:rPr lang="en-US" sz="1500" b="0" i="0" u="none" strike="noStrike" dirty="0">
                          <a:solidFill>
                            <a:schemeClr val="dk1"/>
                          </a:solidFill>
                          <a:latin typeface="Roboto"/>
                          <a:ea typeface="Roboto"/>
                          <a:cs typeface="Roboto"/>
                          <a:sym typeface="Roboto"/>
                        </a:rPr>
                        <a:t>Bonus points for jet operator engagement (</a:t>
                      </a:r>
                      <a:r>
                        <a:rPr lang="en-US" sz="1500" b="1" i="0" u="none" strike="noStrike" dirty="0">
                          <a:solidFill>
                            <a:schemeClr val="dk1"/>
                          </a:solidFill>
                          <a:latin typeface="Roboto"/>
                          <a:ea typeface="Roboto"/>
                          <a:cs typeface="Roboto"/>
                          <a:sym typeface="Roboto"/>
                        </a:rPr>
                        <a:t>APF</a:t>
                      </a:r>
                      <a:r>
                        <a:rPr lang="en-US" sz="1500" b="0" i="0" u="none" strike="noStrike" dirty="0">
                          <a:solidFill>
                            <a:schemeClr val="dk1"/>
                          </a:solidFill>
                          <a:latin typeface="Roboto"/>
                          <a:ea typeface="Roboto"/>
                          <a:cs typeface="Roboto"/>
                          <a:sym typeface="Roboto"/>
                        </a:rPr>
                        <a:t>, </a:t>
                      </a:r>
                      <a:r>
                        <a:rPr lang="en-US" sz="1500" b="1" i="0" u="none" strike="noStrike" dirty="0">
                          <a:solidFill>
                            <a:schemeClr val="dk1"/>
                          </a:solidFill>
                          <a:latin typeface="Roboto"/>
                          <a:ea typeface="Roboto"/>
                          <a:cs typeface="Roboto"/>
                          <a:sym typeface="Roboto"/>
                        </a:rPr>
                        <a:t>SNA,</a:t>
                      </a:r>
                      <a:r>
                        <a:rPr lang="en-US" sz="1500" b="0" i="0" u="none" strike="noStrike" dirty="0">
                          <a:solidFill>
                            <a:schemeClr val="dk1"/>
                          </a:solidFill>
                          <a:latin typeface="Roboto"/>
                          <a:ea typeface="Roboto"/>
                          <a:cs typeface="Roboto"/>
                          <a:sym typeface="Roboto"/>
                        </a:rPr>
                        <a:t>) or for environment stewardship (</a:t>
                      </a:r>
                      <a:r>
                        <a:rPr lang="en-US" sz="1500" b="1" i="0" u="none" strike="noStrike" dirty="0">
                          <a:solidFill>
                            <a:schemeClr val="dk1"/>
                          </a:solidFill>
                          <a:latin typeface="Roboto"/>
                          <a:ea typeface="Roboto"/>
                          <a:cs typeface="Roboto"/>
                          <a:sym typeface="Roboto"/>
                        </a:rPr>
                        <a:t>SNA)</a:t>
                      </a:r>
                      <a:endParaRPr lang="en-US" sz="1500" b="0" i="0" u="none" strike="noStrike" dirty="0">
                        <a:solidFill>
                          <a:schemeClr val="dk1"/>
                        </a:solidFill>
                        <a:latin typeface="Roboto"/>
                        <a:ea typeface="Roboto"/>
                        <a:cs typeface="Roboto"/>
                        <a:sym typeface="Roboto"/>
                      </a:endParaRPr>
                    </a:p>
                    <a:p>
                      <a:pPr marL="285750" marR="0" lvl="0" indent="-285750" algn="l" defTabSz="914400" rtl="0" eaLnBrk="1" fontAlgn="auto" latinLnBrk="0" hangingPunct="1">
                        <a:lnSpc>
                          <a:spcPct val="100000"/>
                        </a:lnSpc>
                        <a:spcBef>
                          <a:spcPts val="0"/>
                        </a:spcBef>
                        <a:spcAft>
                          <a:spcPts val="0"/>
                        </a:spcAft>
                        <a:buClr>
                          <a:schemeClr val="dk1"/>
                        </a:buClr>
                        <a:buSzPts val="1500"/>
                        <a:buFont typeface="Arial"/>
                        <a:buChar char="•"/>
                        <a:tabLst/>
                        <a:defRPr/>
                      </a:pPr>
                      <a:r>
                        <a:rPr lang="en-US" sz="1400" b="0" i="0" u="none" strike="noStrike" dirty="0">
                          <a:solidFill>
                            <a:schemeClr val="dk1"/>
                          </a:solidFill>
                          <a:latin typeface="Roboto"/>
                          <a:ea typeface="Roboto"/>
                          <a:cs typeface="Roboto"/>
                          <a:sym typeface="Roboto"/>
                        </a:rPr>
                        <a:t>Normalizing score of flight-related elements to # of operations (</a:t>
                      </a:r>
                      <a:r>
                        <a:rPr lang="en-US" sz="1400" b="1" i="0" u="none" strike="noStrike" dirty="0">
                          <a:solidFill>
                            <a:schemeClr val="dk1"/>
                          </a:solidFill>
                          <a:latin typeface="Roboto"/>
                          <a:ea typeface="Roboto"/>
                          <a:cs typeface="Roboto"/>
                          <a:sym typeface="Roboto"/>
                        </a:rPr>
                        <a:t>SNA</a:t>
                      </a:r>
                      <a:r>
                        <a:rPr lang="en-US" sz="1400" b="0" i="0" u="none" strike="noStrike" dirty="0">
                          <a:solidFill>
                            <a:schemeClr val="dk1"/>
                          </a:solidFill>
                          <a:latin typeface="Roboto"/>
                          <a:ea typeface="Roboto"/>
                          <a:cs typeface="Roboto"/>
                          <a:sym typeface="Roboto"/>
                        </a:rPr>
                        <a:t>)</a:t>
                      </a:r>
                      <a:endParaRPr lang="en-US" dirty="0"/>
                    </a:p>
                    <a:p>
                      <a:pPr marL="285750" marR="0" lvl="0" indent="-285750" algn="l" rtl="0">
                        <a:spcBef>
                          <a:spcPts val="0"/>
                        </a:spcBef>
                        <a:spcAft>
                          <a:spcPts val="0"/>
                        </a:spcAft>
                        <a:buClr>
                          <a:schemeClr val="dk1"/>
                        </a:buClr>
                        <a:buSzPts val="1500"/>
                        <a:buFont typeface="Arial"/>
                        <a:buChar char="•"/>
                      </a:pPr>
                      <a:endParaRPr dirty="0"/>
                    </a:p>
                  </a:txBody>
                  <a:tcPr marL="91450" marR="91450" marT="45725" marB="45725"/>
                </a:tc>
                <a:extLst>
                  <a:ext uri="{0D108BD9-81ED-4DB2-BD59-A6C34878D82A}">
                    <a16:rowId xmlns:a16="http://schemas.microsoft.com/office/drawing/2014/main" val="10001"/>
                  </a:ext>
                </a:extLst>
              </a:tr>
              <a:tr h="1673255">
                <a:tc>
                  <a:txBody>
                    <a:bodyPr/>
                    <a:lstStyle/>
                    <a:p>
                      <a:pPr marL="0" marR="0" lvl="0" indent="0" algn="l" rtl="0">
                        <a:spcBef>
                          <a:spcPts val="0"/>
                        </a:spcBef>
                        <a:spcAft>
                          <a:spcPts val="0"/>
                        </a:spcAft>
                        <a:buNone/>
                      </a:pPr>
                      <a:r>
                        <a:rPr lang="en-US" sz="1600" b="1" dirty="0">
                          <a:latin typeface="Roboto"/>
                          <a:ea typeface="Roboto"/>
                          <a:cs typeface="Roboto"/>
                          <a:sym typeface="Roboto"/>
                        </a:rPr>
                        <a:t>Awards &amp; Recognition</a:t>
                      </a:r>
                      <a:endParaRPr dirty="0"/>
                    </a:p>
                  </a:txBody>
                  <a:tcPr marL="91450" marR="91450" marT="45725" marB="45725"/>
                </a:tc>
                <a:tc>
                  <a:txBody>
                    <a:bodyPr/>
                    <a:lstStyle/>
                    <a:p>
                      <a:pPr marL="285750" marR="0" lvl="0" indent="-285750" algn="l" rtl="0">
                        <a:spcBef>
                          <a:spcPts val="0"/>
                        </a:spcBef>
                        <a:spcAft>
                          <a:spcPts val="0"/>
                        </a:spcAft>
                        <a:buClr>
                          <a:schemeClr val="dk1"/>
                        </a:buClr>
                        <a:buSzPts val="1500"/>
                        <a:buFont typeface="Arial"/>
                        <a:buChar char="•"/>
                      </a:pPr>
                      <a:r>
                        <a:rPr lang="en-US" sz="1500" b="0" i="0" u="none" strike="noStrike" dirty="0">
                          <a:solidFill>
                            <a:schemeClr val="dk1"/>
                          </a:solidFill>
                          <a:latin typeface="Roboto"/>
                          <a:ea typeface="Roboto"/>
                          <a:cs typeface="Roboto"/>
                          <a:sym typeface="Roboto"/>
                        </a:rPr>
                        <a:t>Ranking within a category (# of operations, aircraft type) (</a:t>
                      </a:r>
                      <a:r>
                        <a:rPr lang="en-US" sz="1500" b="1" i="0" u="none" strike="noStrike" dirty="0">
                          <a:solidFill>
                            <a:schemeClr val="dk1"/>
                          </a:solidFill>
                          <a:latin typeface="Roboto"/>
                          <a:ea typeface="Roboto"/>
                          <a:cs typeface="Roboto"/>
                          <a:sym typeface="Roboto"/>
                        </a:rPr>
                        <a:t>APF, SNA, TEB</a:t>
                      </a:r>
                      <a:r>
                        <a:rPr lang="en-US" sz="1500" b="0" i="0" u="none" strike="noStrike" dirty="0">
                          <a:solidFill>
                            <a:schemeClr val="dk1"/>
                          </a:solidFill>
                          <a:latin typeface="Roboto"/>
                          <a:ea typeface="Roboto"/>
                          <a:cs typeface="Roboto"/>
                          <a:sym typeface="Roboto"/>
                        </a:rPr>
                        <a:t>)</a:t>
                      </a:r>
                      <a:endParaRPr dirty="0"/>
                    </a:p>
                    <a:p>
                      <a:pPr marL="285750" marR="0" lvl="0" indent="-285750" algn="l" rtl="0">
                        <a:spcBef>
                          <a:spcPts val="0"/>
                        </a:spcBef>
                        <a:spcAft>
                          <a:spcPts val="0"/>
                        </a:spcAft>
                        <a:buClr>
                          <a:schemeClr val="dk1"/>
                        </a:buClr>
                        <a:buSzPts val="1500"/>
                        <a:buFont typeface="Arial"/>
                        <a:buChar char="•"/>
                      </a:pPr>
                      <a:r>
                        <a:rPr lang="en-US" sz="1500" b="0" i="0" u="none" strike="noStrike" dirty="0">
                          <a:solidFill>
                            <a:schemeClr val="dk1"/>
                          </a:solidFill>
                          <a:latin typeface="Roboto"/>
                          <a:ea typeface="Roboto"/>
                          <a:cs typeface="Roboto"/>
                          <a:sym typeface="Roboto"/>
                        </a:rPr>
                        <a:t>All A-rated operators recognized (using A-F grading and top 3 scorers) (</a:t>
                      </a:r>
                      <a:r>
                        <a:rPr lang="en-US" sz="1500" b="1" i="0" u="none" strike="noStrike" dirty="0">
                          <a:solidFill>
                            <a:schemeClr val="dk1"/>
                          </a:solidFill>
                          <a:latin typeface="Roboto"/>
                          <a:ea typeface="Roboto"/>
                          <a:cs typeface="Roboto"/>
                          <a:sym typeface="Roboto"/>
                        </a:rPr>
                        <a:t>APF</a:t>
                      </a:r>
                      <a:r>
                        <a:rPr lang="en-US" sz="1500" b="0" i="0" u="none" strike="noStrike" dirty="0">
                          <a:solidFill>
                            <a:schemeClr val="dk1"/>
                          </a:solidFill>
                          <a:latin typeface="Roboto"/>
                          <a:ea typeface="Roboto"/>
                          <a:cs typeface="Roboto"/>
                          <a:sym typeface="Roboto"/>
                        </a:rPr>
                        <a:t>)</a:t>
                      </a:r>
                      <a:endParaRPr dirty="0"/>
                    </a:p>
                    <a:p>
                      <a:pPr marL="285750" marR="0" lvl="0" indent="-285750" algn="l" rtl="0">
                        <a:spcBef>
                          <a:spcPts val="0"/>
                        </a:spcBef>
                        <a:spcAft>
                          <a:spcPts val="0"/>
                        </a:spcAft>
                        <a:buClr>
                          <a:schemeClr val="dk1"/>
                        </a:buClr>
                        <a:buSzPts val="1500"/>
                        <a:buFont typeface="Arial"/>
                        <a:buChar char="•"/>
                      </a:pPr>
                      <a:r>
                        <a:rPr lang="en-US" sz="1500" b="0" i="0" u="none" strike="noStrike" dirty="0">
                          <a:solidFill>
                            <a:schemeClr val="dk1"/>
                          </a:solidFill>
                          <a:latin typeface="Roboto"/>
                          <a:ea typeface="Roboto"/>
                          <a:cs typeface="Roboto"/>
                          <a:sym typeface="Roboto"/>
                        </a:rPr>
                        <a:t>Display on leaderboard in terminal (</a:t>
                      </a:r>
                      <a:r>
                        <a:rPr lang="en-US" sz="1500" b="1" i="0" u="none" strike="noStrike" dirty="0">
                          <a:solidFill>
                            <a:schemeClr val="dk1"/>
                          </a:solidFill>
                          <a:latin typeface="Roboto"/>
                          <a:ea typeface="Roboto"/>
                          <a:cs typeface="Roboto"/>
                          <a:sym typeface="Roboto"/>
                        </a:rPr>
                        <a:t>APF</a:t>
                      </a:r>
                      <a:r>
                        <a:rPr lang="en-US" sz="1500" b="0" i="0" u="none" strike="noStrike" dirty="0">
                          <a:solidFill>
                            <a:schemeClr val="dk1"/>
                          </a:solidFill>
                          <a:latin typeface="Roboto"/>
                          <a:ea typeface="Roboto"/>
                          <a:cs typeface="Roboto"/>
                          <a:sym typeface="Roboto"/>
                        </a:rPr>
                        <a:t>)</a:t>
                      </a:r>
                      <a:endParaRPr dirty="0"/>
                    </a:p>
                    <a:p>
                      <a:pPr marL="285750" marR="0" lvl="0" indent="-285750" algn="l" rtl="0">
                        <a:spcBef>
                          <a:spcPts val="0"/>
                        </a:spcBef>
                        <a:spcAft>
                          <a:spcPts val="0"/>
                        </a:spcAft>
                        <a:buClr>
                          <a:schemeClr val="dk1"/>
                        </a:buClr>
                        <a:buSzPts val="1500"/>
                        <a:buFont typeface="Arial"/>
                        <a:buChar char="•"/>
                      </a:pPr>
                      <a:r>
                        <a:rPr lang="en-US" sz="1500" b="0" i="0" u="none" strike="noStrike" dirty="0">
                          <a:solidFill>
                            <a:schemeClr val="dk1"/>
                          </a:solidFill>
                          <a:latin typeface="Roboto"/>
                          <a:ea typeface="Roboto"/>
                          <a:cs typeface="Roboto"/>
                          <a:sym typeface="Roboto"/>
                        </a:rPr>
                        <a:t>All qualifying receive award – no violations for noise or voluntary nighttime curfew (</a:t>
                      </a:r>
                      <a:r>
                        <a:rPr lang="en-US" sz="1500" b="1" i="0" u="none" strike="noStrike" dirty="0">
                          <a:solidFill>
                            <a:schemeClr val="dk1"/>
                          </a:solidFill>
                          <a:latin typeface="Roboto"/>
                          <a:ea typeface="Roboto"/>
                          <a:cs typeface="Roboto"/>
                          <a:sym typeface="Roboto"/>
                        </a:rPr>
                        <a:t>TEB</a:t>
                      </a:r>
                      <a:r>
                        <a:rPr lang="en-US" sz="1500" b="0" i="0" u="none" strike="noStrike" dirty="0">
                          <a:solidFill>
                            <a:schemeClr val="dk1"/>
                          </a:solidFill>
                          <a:latin typeface="Roboto"/>
                          <a:ea typeface="Roboto"/>
                          <a:cs typeface="Roboto"/>
                          <a:sym typeface="Roboto"/>
                        </a:rPr>
                        <a:t>)</a:t>
                      </a:r>
                      <a:endParaRPr dirty="0"/>
                    </a:p>
                  </a:txBody>
                  <a:tcPr marL="91450" marR="91450" marT="45725" marB="45725"/>
                </a:tc>
                <a:extLst>
                  <a:ext uri="{0D108BD9-81ED-4DB2-BD59-A6C34878D82A}">
                    <a16:rowId xmlns:a16="http://schemas.microsoft.com/office/drawing/2014/main" val="10002"/>
                  </a:ext>
                </a:extLst>
              </a:tr>
              <a:tr h="1673255">
                <a:tc>
                  <a:txBody>
                    <a:bodyPr/>
                    <a:lstStyle/>
                    <a:p>
                      <a:pPr marL="0" marR="0" lvl="0" indent="0" algn="l" rtl="0">
                        <a:spcBef>
                          <a:spcPts val="0"/>
                        </a:spcBef>
                        <a:spcAft>
                          <a:spcPts val="0"/>
                        </a:spcAft>
                        <a:buNone/>
                      </a:pPr>
                      <a:r>
                        <a:rPr lang="en-US" sz="1600" b="1" i="0" u="none" strike="noStrike" dirty="0">
                          <a:solidFill>
                            <a:schemeClr val="dk1"/>
                          </a:solidFill>
                          <a:latin typeface="Roboto"/>
                          <a:ea typeface="Roboto"/>
                          <a:cs typeface="Roboto"/>
                          <a:sym typeface="Roboto"/>
                        </a:rPr>
                        <a:t>Reporting,  Communication, and Outcomes</a:t>
                      </a:r>
                      <a:endParaRPr sz="1600" b="1" dirty="0">
                        <a:latin typeface="Roboto"/>
                        <a:ea typeface="Roboto"/>
                        <a:cs typeface="Roboto"/>
                        <a:sym typeface="Roboto"/>
                      </a:endParaRPr>
                    </a:p>
                  </a:txBody>
                  <a:tcPr marL="91450" marR="91450" marT="45725" marB="45725"/>
                </a:tc>
                <a:tc>
                  <a:txBody>
                    <a:bodyPr/>
                    <a:lstStyle/>
                    <a:p>
                      <a:pPr marL="342900" marR="0" lvl="0" indent="-342900" algn="l" rtl="0">
                        <a:spcBef>
                          <a:spcPts val="0"/>
                        </a:spcBef>
                        <a:spcAft>
                          <a:spcPts val="0"/>
                        </a:spcAft>
                        <a:buClr>
                          <a:schemeClr val="dk1"/>
                        </a:buClr>
                        <a:buSzPts val="1500"/>
                        <a:buFont typeface="Arial"/>
                        <a:buChar char="•"/>
                      </a:pPr>
                      <a:r>
                        <a:rPr lang="en-US" sz="1500" b="0" i="0" u="none" strike="noStrike" dirty="0">
                          <a:solidFill>
                            <a:schemeClr val="dk1"/>
                          </a:solidFill>
                          <a:latin typeface="Roboto"/>
                          <a:ea typeface="Roboto"/>
                          <a:cs typeface="Roboto"/>
                          <a:sym typeface="Roboto"/>
                        </a:rPr>
                        <a:t>Distilled and accessible reports </a:t>
                      </a:r>
                      <a:r>
                        <a:rPr lang="en-US" sz="1500" b="1" i="0" u="none" strike="noStrike" dirty="0">
                          <a:solidFill>
                            <a:schemeClr val="dk1"/>
                          </a:solidFill>
                          <a:latin typeface="Roboto"/>
                          <a:ea typeface="Roboto"/>
                          <a:cs typeface="Roboto"/>
                          <a:sym typeface="Roboto"/>
                        </a:rPr>
                        <a:t>(SNA)</a:t>
                      </a:r>
                      <a:endParaRPr lang="en-US" sz="1500" b="0" i="0" u="none" strike="noStrike" dirty="0">
                        <a:solidFill>
                          <a:schemeClr val="dk1"/>
                        </a:solidFill>
                        <a:latin typeface="Roboto"/>
                        <a:ea typeface="Roboto"/>
                        <a:cs typeface="Roboto"/>
                        <a:sym typeface="Roboto"/>
                      </a:endParaRPr>
                    </a:p>
                    <a:p>
                      <a:pPr marL="342900" marR="0" lvl="0" indent="-342900" algn="l" rtl="0">
                        <a:spcBef>
                          <a:spcPts val="0"/>
                        </a:spcBef>
                        <a:spcAft>
                          <a:spcPts val="0"/>
                        </a:spcAft>
                        <a:buClr>
                          <a:schemeClr val="dk1"/>
                        </a:buClr>
                        <a:buSzPts val="1500"/>
                        <a:buFont typeface="Arial"/>
                        <a:buChar char="•"/>
                      </a:pPr>
                      <a:r>
                        <a:rPr lang="en-US" sz="1500" b="0" i="0" u="none" strike="noStrike" dirty="0">
                          <a:solidFill>
                            <a:schemeClr val="dk1"/>
                          </a:solidFill>
                          <a:latin typeface="Roboto"/>
                          <a:ea typeface="Roboto"/>
                          <a:cs typeface="Roboto"/>
                          <a:sym typeface="Roboto"/>
                        </a:rPr>
                        <a:t>Detailed and transparent reports (</a:t>
                      </a:r>
                      <a:r>
                        <a:rPr lang="en-US" sz="1500" b="1" i="0" u="none" strike="noStrike" dirty="0">
                          <a:solidFill>
                            <a:schemeClr val="dk1"/>
                          </a:solidFill>
                          <a:latin typeface="Roboto"/>
                          <a:ea typeface="Roboto"/>
                          <a:cs typeface="Roboto"/>
                          <a:sym typeface="Roboto"/>
                        </a:rPr>
                        <a:t>APF</a:t>
                      </a:r>
                      <a:r>
                        <a:rPr lang="en-US" sz="1500" b="0" i="0" u="none" strike="noStrike" dirty="0">
                          <a:solidFill>
                            <a:schemeClr val="dk1"/>
                          </a:solidFill>
                          <a:latin typeface="Roboto"/>
                          <a:ea typeface="Roboto"/>
                          <a:cs typeface="Roboto"/>
                          <a:sym typeface="Roboto"/>
                        </a:rPr>
                        <a:t>)</a:t>
                      </a:r>
                      <a:endParaRPr dirty="0"/>
                    </a:p>
                    <a:p>
                      <a:pPr marL="342900" marR="0" lvl="0" indent="-342900" algn="l" rtl="0">
                        <a:spcBef>
                          <a:spcPts val="0"/>
                        </a:spcBef>
                        <a:spcAft>
                          <a:spcPts val="0"/>
                        </a:spcAft>
                        <a:buClr>
                          <a:schemeClr val="dk1"/>
                        </a:buClr>
                        <a:buSzPts val="1500"/>
                        <a:buFont typeface="Arial"/>
                        <a:buChar char="•"/>
                      </a:pPr>
                      <a:r>
                        <a:rPr lang="en-US" sz="1500" b="0" i="0" u="none" strike="noStrike" dirty="0">
                          <a:solidFill>
                            <a:schemeClr val="dk1"/>
                          </a:solidFill>
                          <a:latin typeface="Roboto"/>
                          <a:ea typeface="Roboto"/>
                          <a:cs typeface="Roboto"/>
                          <a:sym typeface="Roboto"/>
                        </a:rPr>
                        <a:t>Publish violation follow up and reasons (</a:t>
                      </a:r>
                      <a:r>
                        <a:rPr lang="en-US" sz="1500" b="1" i="0" u="none" strike="noStrike" dirty="0">
                          <a:solidFill>
                            <a:schemeClr val="dk1"/>
                          </a:solidFill>
                          <a:latin typeface="Roboto"/>
                          <a:ea typeface="Roboto"/>
                          <a:cs typeface="Roboto"/>
                          <a:sym typeface="Roboto"/>
                        </a:rPr>
                        <a:t>APF</a:t>
                      </a:r>
                      <a:r>
                        <a:rPr lang="en-US" sz="1500" b="0" i="0" u="none" strike="noStrike" dirty="0">
                          <a:solidFill>
                            <a:schemeClr val="dk1"/>
                          </a:solidFill>
                          <a:latin typeface="Roboto"/>
                          <a:ea typeface="Roboto"/>
                          <a:cs typeface="Roboto"/>
                          <a:sym typeface="Roboto"/>
                        </a:rPr>
                        <a:t>)</a:t>
                      </a:r>
                      <a:endParaRPr dirty="0"/>
                    </a:p>
                    <a:p>
                      <a:pPr marL="342900" marR="0" lvl="0" indent="-342900" algn="l" rtl="0">
                        <a:spcBef>
                          <a:spcPts val="0"/>
                        </a:spcBef>
                        <a:spcAft>
                          <a:spcPts val="0"/>
                        </a:spcAft>
                        <a:buClr>
                          <a:schemeClr val="dk1"/>
                        </a:buClr>
                        <a:buSzPts val="1500"/>
                        <a:buFont typeface="Arial"/>
                        <a:buChar char="•"/>
                      </a:pPr>
                      <a:r>
                        <a:rPr lang="en-US" sz="1500" b="0" i="0" u="none" strike="noStrike" dirty="0">
                          <a:solidFill>
                            <a:schemeClr val="dk1"/>
                          </a:solidFill>
                          <a:latin typeface="Roboto"/>
                          <a:ea typeface="Roboto"/>
                          <a:cs typeface="Roboto"/>
                          <a:sym typeface="Roboto"/>
                        </a:rPr>
                        <a:t>Regular pilot/operator meetings (</a:t>
                      </a:r>
                      <a:r>
                        <a:rPr lang="en-US" sz="1500" b="1" i="0" u="none" strike="noStrike" dirty="0">
                          <a:solidFill>
                            <a:schemeClr val="dk1"/>
                          </a:solidFill>
                          <a:latin typeface="Roboto"/>
                          <a:ea typeface="Roboto"/>
                          <a:cs typeface="Roboto"/>
                          <a:sym typeface="Roboto"/>
                        </a:rPr>
                        <a:t>APF,</a:t>
                      </a:r>
                      <a:r>
                        <a:rPr lang="en-US" sz="1500" b="0" i="0" u="none" strike="noStrike" dirty="0">
                          <a:solidFill>
                            <a:schemeClr val="dk1"/>
                          </a:solidFill>
                          <a:latin typeface="Roboto"/>
                          <a:ea typeface="Roboto"/>
                          <a:cs typeface="Roboto"/>
                          <a:sym typeface="Roboto"/>
                        </a:rPr>
                        <a:t> </a:t>
                      </a:r>
                      <a:r>
                        <a:rPr lang="en-US" sz="1500" b="1" i="0" u="none" strike="noStrike" dirty="0">
                          <a:solidFill>
                            <a:schemeClr val="dk1"/>
                          </a:solidFill>
                          <a:latin typeface="Roboto"/>
                          <a:ea typeface="Roboto"/>
                          <a:cs typeface="Roboto"/>
                          <a:sym typeface="Roboto"/>
                        </a:rPr>
                        <a:t>TEB</a:t>
                      </a:r>
                      <a:r>
                        <a:rPr lang="en-US" sz="1500" b="0" i="0" u="none" strike="noStrike" dirty="0">
                          <a:solidFill>
                            <a:schemeClr val="dk1"/>
                          </a:solidFill>
                          <a:latin typeface="Roboto"/>
                          <a:ea typeface="Roboto"/>
                          <a:cs typeface="Roboto"/>
                          <a:sym typeface="Roboto"/>
                        </a:rPr>
                        <a:t>)</a:t>
                      </a:r>
                      <a:endParaRPr dirty="0"/>
                    </a:p>
                    <a:p>
                      <a:pPr marL="342900" marR="0" lvl="0" indent="-342900" algn="l" rtl="0">
                        <a:lnSpc>
                          <a:spcPct val="100000"/>
                        </a:lnSpc>
                        <a:spcBef>
                          <a:spcPts val="0"/>
                        </a:spcBef>
                        <a:spcAft>
                          <a:spcPts val="0"/>
                        </a:spcAft>
                        <a:buClr>
                          <a:schemeClr val="dk1"/>
                        </a:buClr>
                        <a:buSzPts val="1500"/>
                        <a:buFont typeface="Arial"/>
                        <a:buChar char="•"/>
                      </a:pPr>
                      <a:r>
                        <a:rPr lang="en-US" sz="1500" b="0" i="0" u="none" strike="noStrike" dirty="0">
                          <a:solidFill>
                            <a:schemeClr val="dk1"/>
                          </a:solidFill>
                          <a:latin typeface="Roboto"/>
                          <a:ea typeface="Roboto"/>
                          <a:cs typeface="Roboto"/>
                          <a:sym typeface="Roboto"/>
                        </a:rPr>
                        <a:t>Contact list for pilot/operators correspondence (</a:t>
                      </a:r>
                      <a:r>
                        <a:rPr lang="en-US" sz="1500" b="1" i="0" u="none" strike="noStrike" dirty="0">
                          <a:solidFill>
                            <a:schemeClr val="dk1"/>
                          </a:solidFill>
                          <a:latin typeface="Roboto"/>
                          <a:ea typeface="Roboto"/>
                          <a:cs typeface="Roboto"/>
                          <a:sym typeface="Roboto"/>
                        </a:rPr>
                        <a:t>APF, SNA, TEB</a:t>
                      </a:r>
                      <a:r>
                        <a:rPr lang="en-US" sz="1500" b="0" i="0" u="none" strike="noStrike" dirty="0">
                          <a:solidFill>
                            <a:schemeClr val="dk1"/>
                          </a:solidFill>
                          <a:latin typeface="Roboto"/>
                          <a:ea typeface="Roboto"/>
                          <a:cs typeface="Roboto"/>
                          <a:sym typeface="Roboto"/>
                        </a:rPr>
                        <a:t>)</a:t>
                      </a:r>
                      <a:endParaRPr dirty="0"/>
                    </a:p>
                    <a:p>
                      <a:pPr marL="342900" marR="0" lvl="0" indent="-342900" algn="l" rtl="0">
                        <a:lnSpc>
                          <a:spcPct val="100000"/>
                        </a:lnSpc>
                        <a:spcBef>
                          <a:spcPts val="0"/>
                        </a:spcBef>
                        <a:spcAft>
                          <a:spcPts val="0"/>
                        </a:spcAft>
                        <a:buClr>
                          <a:schemeClr val="dk1"/>
                        </a:buClr>
                        <a:buSzPts val="1500"/>
                        <a:buFont typeface="Arial"/>
                        <a:buChar char="•"/>
                      </a:pPr>
                      <a:r>
                        <a:rPr lang="en-US" sz="1500" b="0" i="0" u="none" strike="noStrike" dirty="0">
                          <a:solidFill>
                            <a:schemeClr val="dk1"/>
                          </a:solidFill>
                          <a:latin typeface="Roboto"/>
                          <a:ea typeface="Roboto"/>
                          <a:cs typeface="Roboto"/>
                          <a:sym typeface="Roboto"/>
                        </a:rPr>
                        <a:t>Quieter outcome example (</a:t>
                      </a:r>
                      <a:r>
                        <a:rPr lang="en-US" sz="1500" b="1" i="0" u="none" strike="noStrike" dirty="0">
                          <a:solidFill>
                            <a:schemeClr val="dk1"/>
                          </a:solidFill>
                          <a:latin typeface="Roboto"/>
                          <a:ea typeface="Roboto"/>
                          <a:cs typeface="Roboto"/>
                          <a:sym typeface="Roboto"/>
                        </a:rPr>
                        <a:t>APF</a:t>
                      </a:r>
                      <a:r>
                        <a:rPr lang="en-US" sz="1500" b="0" i="0" u="none" strike="noStrike" dirty="0">
                          <a:solidFill>
                            <a:schemeClr val="dk1"/>
                          </a:solidFill>
                          <a:latin typeface="Roboto"/>
                          <a:ea typeface="Roboto"/>
                          <a:cs typeface="Roboto"/>
                          <a:sym typeface="Roboto"/>
                        </a:rPr>
                        <a:t>)</a:t>
                      </a:r>
                      <a:endParaRPr dirty="0"/>
                    </a:p>
                  </a:txBody>
                  <a:tcPr marL="91450" marR="91450" marT="45725" marB="45725"/>
                </a:tc>
                <a:extLst>
                  <a:ext uri="{0D108BD9-81ED-4DB2-BD59-A6C34878D82A}">
                    <a16:rowId xmlns:a16="http://schemas.microsoft.com/office/drawing/2014/main" val="10003"/>
                  </a:ext>
                </a:extLst>
              </a:tr>
            </a:tbl>
          </a:graphicData>
        </a:graphic>
      </p:graphicFrame>
      <p:sp>
        <p:nvSpPr>
          <p:cNvPr id="7" name="Slide Number Placeholder 6">
            <a:extLst>
              <a:ext uri="{FF2B5EF4-FFF2-40B4-BE49-F238E27FC236}">
                <a16:creationId xmlns:a16="http://schemas.microsoft.com/office/drawing/2014/main" id="{37CC3EAC-5466-A64B-88DA-CB03301A2AE9}"/>
              </a:ext>
            </a:extLst>
          </p:cNvPr>
          <p:cNvSpPr>
            <a:spLocks noGrp="1"/>
          </p:cNvSpPr>
          <p:nvPr>
            <p:ph type="sldNum" sz="quarter" idx="12"/>
          </p:nvPr>
        </p:nvSpPr>
        <p:spPr/>
        <p:txBody>
          <a:bodyPr/>
          <a:lstStyle/>
          <a:p>
            <a:fld id="{77F4578E-AB0A-0846-B678-1CAEF8CF63B4}" type="slidenum">
              <a:rPr lang="en-US" smtClean="0"/>
              <a:t>33</a:t>
            </a:fld>
            <a:endParaRPr lang="en-US"/>
          </a:p>
        </p:txBody>
      </p:sp>
    </p:spTree>
    <p:extLst>
      <p:ext uri="{BB962C8B-B14F-4D97-AF65-F5344CB8AC3E}">
        <p14:creationId xmlns:p14="http://schemas.microsoft.com/office/powerpoint/2010/main" val="25764314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7" name="Google Shape;247;p15"/>
          <p:cNvSpPr txBox="1"/>
          <p:nvPr/>
        </p:nvSpPr>
        <p:spPr>
          <a:xfrm>
            <a:off x="8325130" y="6300341"/>
            <a:ext cx="2247910" cy="259739"/>
          </a:xfrm>
          <a:prstGeom prst="rect">
            <a:avLst/>
          </a:prstGeom>
          <a:solidFill>
            <a:srgbClr val="002060"/>
          </a:solidFill>
          <a:ln w="9525" cap="flat" cmpd="sng">
            <a:solidFill>
              <a:srgbClr val="00B4AB"/>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248" name="Google Shape;248;p15"/>
          <p:cNvSpPr txBox="1">
            <a:spLocks noGrp="1"/>
          </p:cNvSpPr>
          <p:nvPr>
            <p:ph type="title"/>
          </p:nvPr>
        </p:nvSpPr>
        <p:spPr>
          <a:xfrm>
            <a:off x="816705" y="510085"/>
            <a:ext cx="10515600" cy="959178"/>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3200"/>
              <a:buFont typeface="Archivo"/>
              <a:buNone/>
            </a:pPr>
            <a:r>
              <a:rPr lang="en-US" sz="3000" b="1" dirty="0">
                <a:latin typeface="Calibri" panose="020F0502020204030204" pitchFamily="34" charset="0"/>
                <a:cs typeface="Calibri" panose="020F0502020204030204" pitchFamily="34" charset="0"/>
              </a:rPr>
              <a:t>Robust Community-Oriented FQP</a:t>
            </a:r>
            <a:endParaRPr sz="3000" b="1" dirty="0">
              <a:latin typeface="Calibri" panose="020F0502020204030204" pitchFamily="34" charset="0"/>
              <a:cs typeface="Calibri" panose="020F0502020204030204" pitchFamily="34" charset="0"/>
            </a:endParaRPr>
          </a:p>
        </p:txBody>
      </p:sp>
      <p:sp>
        <p:nvSpPr>
          <p:cNvPr id="250" name="Google Shape;250;p15"/>
          <p:cNvSpPr txBox="1"/>
          <p:nvPr/>
        </p:nvSpPr>
        <p:spPr>
          <a:xfrm>
            <a:off x="1596303" y="1457544"/>
            <a:ext cx="2238974" cy="4889776"/>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251" name="Google Shape;251;p15"/>
          <p:cNvSpPr txBox="1"/>
          <p:nvPr/>
        </p:nvSpPr>
        <p:spPr>
          <a:xfrm>
            <a:off x="3830090" y="3214625"/>
            <a:ext cx="2210100" cy="2524200"/>
          </a:xfrm>
          <a:prstGeom prst="rect">
            <a:avLst/>
          </a:prstGeom>
          <a:noFill/>
          <a:ln>
            <a:noFill/>
          </a:ln>
        </p:spPr>
        <p:txBody>
          <a:bodyPr spcFirstLastPara="1" wrap="square" lIns="91425" tIns="45700" rIns="91425" bIns="45700" anchor="t" anchorCtr="0">
            <a:spAutoFit/>
          </a:bodyPr>
          <a:lstStyle/>
          <a:p>
            <a:pPr marR="0" lvl="0" algn="l" rtl="0">
              <a:lnSpc>
                <a:spcPct val="100000"/>
              </a:lnSpc>
              <a:spcBef>
                <a:spcPts val="0"/>
              </a:spcBef>
              <a:spcAft>
                <a:spcPts val="0"/>
              </a:spcAft>
              <a:buClr>
                <a:srgbClr val="098EC1"/>
              </a:buClr>
              <a:buSzPts val="1400"/>
            </a:pPr>
            <a:r>
              <a:rPr lang="en-US" sz="1400" b="0" i="0" u="none" strike="noStrike" cap="none" dirty="0">
                <a:solidFill>
                  <a:srgbClr val="098EC1"/>
                </a:solidFill>
                <a:latin typeface="Roboto"/>
                <a:ea typeface="Roboto"/>
                <a:cs typeface="Roboto"/>
                <a:sym typeface="Roboto"/>
              </a:rPr>
              <a:t>Example:</a:t>
            </a:r>
            <a:endParaRPr sz="1400" b="0" i="0" u="none" strike="noStrike" cap="none" dirty="0">
              <a:solidFill>
                <a:srgbClr val="000000"/>
              </a:solidFill>
              <a:latin typeface="Arial"/>
              <a:ea typeface="Arial"/>
              <a:cs typeface="Arial"/>
              <a:sym typeface="Arial"/>
            </a:endParaRPr>
          </a:p>
          <a:p>
            <a:pPr marL="91440" marR="0" lvl="0" indent="-91440" algn="l" rtl="0">
              <a:lnSpc>
                <a:spcPct val="100000"/>
              </a:lnSpc>
              <a:spcBef>
                <a:spcPts val="0"/>
              </a:spcBef>
              <a:spcAft>
                <a:spcPts val="0"/>
              </a:spcAft>
              <a:buClr>
                <a:srgbClr val="098EC1"/>
              </a:buClr>
              <a:buSzPts val="1400"/>
              <a:buFont typeface="Arial"/>
              <a:buChar char="•"/>
            </a:pPr>
            <a:r>
              <a:rPr lang="en-US" sz="1400" b="0" i="0" u="none" strike="noStrike" cap="none" dirty="0">
                <a:solidFill>
                  <a:srgbClr val="098EC1"/>
                </a:solidFill>
                <a:latin typeface="Roboto"/>
                <a:ea typeface="Roboto"/>
                <a:cs typeface="Roboto"/>
                <a:sym typeface="Roboto"/>
              </a:rPr>
              <a:t>Objective 1 - increase compliance of element by 5% vs previous year</a:t>
            </a:r>
            <a:endParaRPr sz="1400" b="0" i="0" u="none" strike="noStrike" cap="none" dirty="0">
              <a:solidFill>
                <a:srgbClr val="000000"/>
              </a:solidFill>
              <a:latin typeface="Arial"/>
              <a:ea typeface="Arial"/>
              <a:cs typeface="Arial"/>
              <a:sym typeface="Arial"/>
            </a:endParaRPr>
          </a:p>
          <a:p>
            <a:pPr marL="91440" marR="0" lvl="0" indent="-91440" algn="l" rtl="0">
              <a:lnSpc>
                <a:spcPct val="100000"/>
              </a:lnSpc>
              <a:spcBef>
                <a:spcPts val="0"/>
              </a:spcBef>
              <a:spcAft>
                <a:spcPts val="0"/>
              </a:spcAft>
              <a:buClr>
                <a:srgbClr val="098EC1"/>
              </a:buClr>
              <a:buSzPts val="1400"/>
              <a:buFont typeface="Arial"/>
              <a:buChar char="•"/>
            </a:pPr>
            <a:r>
              <a:rPr lang="en-US" sz="1400" b="0" i="0" u="none" strike="noStrike" cap="none" dirty="0">
                <a:solidFill>
                  <a:srgbClr val="098EC1"/>
                </a:solidFill>
                <a:latin typeface="Roboto"/>
                <a:ea typeface="Roboto"/>
                <a:cs typeface="Roboto"/>
                <a:sym typeface="Roboto"/>
              </a:rPr>
              <a:t>Action 1: discuss with top violators how to increase compliance and gain commitment to change their current practice</a:t>
            </a:r>
            <a:endParaRPr sz="1400" b="0" i="0" u="none" strike="noStrike" cap="none" dirty="0">
              <a:solidFill>
                <a:srgbClr val="000000"/>
              </a:solidFill>
              <a:latin typeface="Arial"/>
              <a:ea typeface="Arial"/>
              <a:cs typeface="Arial"/>
              <a:sym typeface="Arial"/>
            </a:endParaRPr>
          </a:p>
          <a:p>
            <a:pPr marL="342900" marR="0" lvl="0" indent="-228600" algn="l" rtl="0">
              <a:lnSpc>
                <a:spcPct val="100000"/>
              </a:lnSpc>
              <a:spcBef>
                <a:spcPts val="0"/>
              </a:spcBef>
              <a:spcAft>
                <a:spcPts val="0"/>
              </a:spcAft>
              <a:buClr>
                <a:schemeClr val="dk1"/>
              </a:buClr>
              <a:buSzPts val="1800"/>
              <a:buFont typeface="Arial"/>
              <a:buNone/>
            </a:pPr>
            <a:endParaRPr sz="1800" b="0" i="0" u="none" strike="noStrike" cap="none" dirty="0">
              <a:solidFill>
                <a:srgbClr val="BF3320"/>
              </a:solidFill>
              <a:latin typeface="Roboto"/>
              <a:ea typeface="Roboto"/>
              <a:cs typeface="Roboto"/>
              <a:sym typeface="Roboto"/>
            </a:endParaRPr>
          </a:p>
        </p:txBody>
      </p:sp>
      <p:sp>
        <p:nvSpPr>
          <p:cNvPr id="252" name="Google Shape;252;p15"/>
          <p:cNvSpPr txBox="1"/>
          <p:nvPr/>
        </p:nvSpPr>
        <p:spPr>
          <a:xfrm>
            <a:off x="1610126" y="1028149"/>
            <a:ext cx="2248382" cy="530602"/>
          </a:xfrm>
          <a:prstGeom prst="rect">
            <a:avLst/>
          </a:prstGeom>
          <a:solidFill>
            <a:srgbClr val="BF332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253" name="Google Shape;253;p15"/>
          <p:cNvSpPr txBox="1"/>
          <p:nvPr/>
        </p:nvSpPr>
        <p:spPr>
          <a:xfrm>
            <a:off x="1609715" y="3214625"/>
            <a:ext cx="2233800" cy="2246729"/>
          </a:xfrm>
          <a:prstGeom prst="rect">
            <a:avLst/>
          </a:prstGeom>
          <a:noFill/>
          <a:ln>
            <a:noFill/>
          </a:ln>
        </p:spPr>
        <p:txBody>
          <a:bodyPr spcFirstLastPara="1" wrap="square" lIns="91425" tIns="45700" rIns="91425" bIns="45700" anchor="t" anchorCtr="0">
            <a:spAutoFit/>
          </a:bodyPr>
          <a:lstStyle/>
          <a:p>
            <a:pPr marL="91440" marR="0" lvl="0" indent="-91440" algn="l" rtl="0">
              <a:lnSpc>
                <a:spcPct val="100000"/>
              </a:lnSpc>
              <a:spcBef>
                <a:spcPts val="0"/>
              </a:spcBef>
              <a:spcAft>
                <a:spcPts val="0"/>
              </a:spcAft>
              <a:buClr>
                <a:srgbClr val="BF3320"/>
              </a:buClr>
              <a:buSzPts val="1400"/>
              <a:buFont typeface="Arial"/>
              <a:buChar char="•"/>
            </a:pPr>
            <a:r>
              <a:rPr lang="en-US" sz="1400" b="0" i="0" u="none" strike="noStrike" cap="none" dirty="0">
                <a:solidFill>
                  <a:srgbClr val="BF3320"/>
                </a:solidFill>
                <a:latin typeface="Roboto"/>
                <a:ea typeface="Roboto"/>
                <a:cs typeface="Roboto"/>
                <a:sym typeface="Roboto"/>
              </a:rPr>
              <a:t>Bar is too low - winners even if no improvement YOY, graded on a curve and program resets every year</a:t>
            </a:r>
            <a:endParaRPr sz="1400" b="0" i="0" u="none" strike="noStrike" cap="none" dirty="0">
              <a:solidFill>
                <a:srgbClr val="000000"/>
              </a:solidFill>
              <a:latin typeface="Arial"/>
              <a:ea typeface="Arial"/>
              <a:cs typeface="Arial"/>
              <a:sym typeface="Arial"/>
            </a:endParaRPr>
          </a:p>
          <a:p>
            <a:pPr marL="91440" marR="0" lvl="0" indent="-91440" algn="l" rtl="0">
              <a:lnSpc>
                <a:spcPct val="100000"/>
              </a:lnSpc>
              <a:spcBef>
                <a:spcPts val="0"/>
              </a:spcBef>
              <a:spcAft>
                <a:spcPts val="0"/>
              </a:spcAft>
              <a:buClr>
                <a:srgbClr val="BF3320"/>
              </a:buClr>
              <a:buSzPts val="1400"/>
              <a:buFont typeface="Arial"/>
              <a:buChar char="•"/>
            </a:pPr>
            <a:r>
              <a:rPr lang="en-US" sz="1400" b="0" i="0" u="none" strike="noStrike" cap="none" dirty="0">
                <a:solidFill>
                  <a:srgbClr val="BF3320"/>
                </a:solidFill>
                <a:latin typeface="Roboto"/>
                <a:ea typeface="Roboto"/>
                <a:cs typeface="Roboto"/>
                <a:sym typeface="Roboto"/>
              </a:rPr>
              <a:t>Set minimum performance requirements, not on a curve </a:t>
            </a:r>
            <a:endParaRPr sz="1400" b="0" i="0" u="none" strike="noStrike" cap="none" dirty="0">
              <a:solidFill>
                <a:srgbClr val="000000"/>
              </a:solidFill>
              <a:latin typeface="Arial"/>
              <a:ea typeface="Arial"/>
              <a:cs typeface="Arial"/>
              <a:sym typeface="Arial"/>
            </a:endParaRPr>
          </a:p>
          <a:p>
            <a:pPr marL="342900" marR="0" lvl="0" indent="-254000" algn="l" rtl="0">
              <a:lnSpc>
                <a:spcPct val="100000"/>
              </a:lnSpc>
              <a:spcBef>
                <a:spcPts val="0"/>
              </a:spcBef>
              <a:spcAft>
                <a:spcPts val="0"/>
              </a:spcAft>
              <a:buClr>
                <a:schemeClr val="dk1"/>
              </a:buClr>
              <a:buSzPts val="1400"/>
              <a:buFont typeface="Arial"/>
              <a:buNone/>
            </a:pPr>
            <a:endParaRPr sz="1400" b="0" i="0" u="none" strike="noStrike" cap="none" dirty="0">
              <a:solidFill>
                <a:srgbClr val="BF3320"/>
              </a:solidFill>
              <a:latin typeface="Roboto"/>
              <a:ea typeface="Roboto"/>
              <a:cs typeface="Roboto"/>
              <a:sym typeface="Roboto"/>
            </a:endParaRPr>
          </a:p>
        </p:txBody>
      </p:sp>
      <p:sp>
        <p:nvSpPr>
          <p:cNvPr id="254" name="Google Shape;254;p15"/>
          <p:cNvSpPr txBox="1"/>
          <p:nvPr/>
        </p:nvSpPr>
        <p:spPr>
          <a:xfrm>
            <a:off x="1645817" y="1592609"/>
            <a:ext cx="2191472" cy="135417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dirty="0">
                <a:solidFill>
                  <a:srgbClr val="BF3320"/>
                </a:solidFill>
                <a:latin typeface="Roboto"/>
                <a:ea typeface="Roboto"/>
                <a:cs typeface="Roboto"/>
                <a:sym typeface="Roboto"/>
              </a:rPr>
              <a:t>Replace Curve Ranking with a Minimum Performance Bar</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255" name="Google Shape;255;p15"/>
          <p:cNvSpPr txBox="1"/>
          <p:nvPr/>
        </p:nvSpPr>
        <p:spPr>
          <a:xfrm>
            <a:off x="5937662" y="1026628"/>
            <a:ext cx="2378370" cy="532123"/>
          </a:xfrm>
          <a:prstGeom prst="rect">
            <a:avLst/>
          </a:prstGeom>
          <a:solidFill>
            <a:srgbClr val="D59E0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256" name="Google Shape;256;p15"/>
          <p:cNvSpPr txBox="1"/>
          <p:nvPr/>
        </p:nvSpPr>
        <p:spPr>
          <a:xfrm>
            <a:off x="6042265" y="1592609"/>
            <a:ext cx="2284069"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dirty="0">
                <a:solidFill>
                  <a:srgbClr val="BF9000"/>
                </a:solidFill>
                <a:latin typeface="Roboto"/>
                <a:ea typeface="Roboto"/>
                <a:cs typeface="Roboto"/>
                <a:sym typeface="Roboto"/>
              </a:rPr>
              <a:t>Balance Arrivals and Departures</a:t>
            </a:r>
            <a:endParaRPr sz="1800" b="0" i="0" u="none" strike="noStrike" cap="none" dirty="0">
              <a:solidFill>
                <a:schemeClr val="dk1"/>
              </a:solidFill>
              <a:latin typeface="Calibri"/>
              <a:ea typeface="Calibri"/>
              <a:cs typeface="Calibri"/>
              <a:sym typeface="Calibri"/>
            </a:endParaRPr>
          </a:p>
        </p:txBody>
      </p:sp>
      <p:sp>
        <p:nvSpPr>
          <p:cNvPr id="257" name="Google Shape;257;p15"/>
          <p:cNvSpPr txBox="1"/>
          <p:nvPr/>
        </p:nvSpPr>
        <p:spPr>
          <a:xfrm>
            <a:off x="3837289" y="1592609"/>
            <a:ext cx="2204976" cy="16003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dirty="0">
                <a:solidFill>
                  <a:srgbClr val="098EC1"/>
                </a:solidFill>
                <a:latin typeface="Roboto"/>
                <a:ea typeface="Roboto"/>
                <a:cs typeface="Roboto"/>
                <a:sym typeface="Roboto"/>
              </a:rPr>
              <a:t>Drive Improvement with Quantifiable Objectives Per Year and Means to Achieve Them</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259" name="Google Shape;259;p15"/>
          <p:cNvSpPr txBox="1"/>
          <p:nvPr/>
        </p:nvSpPr>
        <p:spPr>
          <a:xfrm>
            <a:off x="3858055" y="1028150"/>
            <a:ext cx="2204977" cy="537079"/>
          </a:xfrm>
          <a:prstGeom prst="rect">
            <a:avLst/>
          </a:prstGeom>
          <a:solidFill>
            <a:srgbClr val="098EC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260" name="Google Shape;260;p15"/>
          <p:cNvSpPr txBox="1"/>
          <p:nvPr/>
        </p:nvSpPr>
        <p:spPr>
          <a:xfrm>
            <a:off x="6060457" y="2328296"/>
            <a:ext cx="2233800" cy="2462172"/>
          </a:xfrm>
          <a:prstGeom prst="rect">
            <a:avLst/>
          </a:prstGeom>
          <a:noFill/>
          <a:ln>
            <a:noFill/>
          </a:ln>
        </p:spPr>
        <p:txBody>
          <a:bodyPr spcFirstLastPara="1" wrap="square" lIns="91425" tIns="45700" rIns="91425" bIns="45700" anchor="t" anchorCtr="0">
            <a:spAutoFit/>
          </a:bodyPr>
          <a:lstStyle/>
          <a:p>
            <a:pPr marL="91440" marR="0" lvl="0" indent="-91440" algn="l" rtl="0">
              <a:lnSpc>
                <a:spcPct val="100000"/>
              </a:lnSpc>
              <a:spcBef>
                <a:spcPts val="0"/>
              </a:spcBef>
              <a:spcAft>
                <a:spcPts val="0"/>
              </a:spcAft>
              <a:buClr>
                <a:srgbClr val="BF9000"/>
              </a:buClr>
              <a:buSzPts val="1400"/>
              <a:buFont typeface="Arial"/>
              <a:buChar char="•"/>
            </a:pPr>
            <a:r>
              <a:rPr lang="en-US" dirty="0">
                <a:solidFill>
                  <a:schemeClr val="accent4">
                    <a:lumMod val="75000"/>
                  </a:schemeClr>
                </a:solidFill>
                <a:latin typeface="Roboto" panose="02000000000000000000" pitchFamily="2" charset="0"/>
                <a:ea typeface="Roboto" panose="02000000000000000000" pitchFamily="2" charset="0"/>
              </a:rPr>
              <a:t>B</a:t>
            </a:r>
            <a:r>
              <a:rPr lang="en-US" b="0" i="0" u="none" strike="noStrike" dirty="0">
                <a:solidFill>
                  <a:schemeClr val="accent4">
                    <a:lumMod val="75000"/>
                  </a:schemeClr>
                </a:solidFill>
                <a:effectLst/>
                <a:latin typeface="Roboto" panose="02000000000000000000" pitchFamily="2" charset="0"/>
                <a:ea typeface="Roboto" panose="02000000000000000000" pitchFamily="2" charset="0"/>
              </a:rPr>
              <a:t>alance between departures and arrivals and include elements that characterize or capture airframe noise far away from the airport (~10-20 miles) when pilots fly dirty on NextGen arrivals thus creating substantial noise</a:t>
            </a:r>
            <a:endParaRPr sz="1400" b="0" i="0" u="none" strike="noStrike" cap="none" dirty="0">
              <a:solidFill>
                <a:schemeClr val="accent4">
                  <a:lumMod val="75000"/>
                </a:schemeClr>
              </a:solidFill>
              <a:latin typeface="Roboto"/>
              <a:ea typeface="Roboto"/>
              <a:cs typeface="Roboto"/>
              <a:sym typeface="Roboto"/>
            </a:endParaRPr>
          </a:p>
        </p:txBody>
      </p:sp>
      <p:sp>
        <p:nvSpPr>
          <p:cNvPr id="261" name="Google Shape;261;p15"/>
          <p:cNvSpPr txBox="1"/>
          <p:nvPr/>
        </p:nvSpPr>
        <p:spPr>
          <a:xfrm>
            <a:off x="8326334" y="1681509"/>
            <a:ext cx="2191473"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dirty="0">
                <a:solidFill>
                  <a:srgbClr val="00B4AB"/>
                </a:solidFill>
                <a:latin typeface="Roboto"/>
                <a:ea typeface="Roboto"/>
                <a:cs typeface="Roboto"/>
                <a:sym typeface="Roboto"/>
              </a:rPr>
              <a:t> </a:t>
            </a:r>
            <a:endParaRPr sz="1400" b="0" i="0" u="none" strike="noStrike" cap="none" dirty="0">
              <a:solidFill>
                <a:srgbClr val="000000"/>
              </a:solidFill>
              <a:latin typeface="Arial"/>
              <a:ea typeface="Arial"/>
              <a:cs typeface="Arial"/>
              <a:sym typeface="Arial"/>
            </a:endParaRPr>
          </a:p>
        </p:txBody>
      </p:sp>
      <p:sp>
        <p:nvSpPr>
          <p:cNvPr id="262" name="Google Shape;262;p15"/>
          <p:cNvSpPr txBox="1"/>
          <p:nvPr/>
        </p:nvSpPr>
        <p:spPr>
          <a:xfrm>
            <a:off x="8313865" y="1020435"/>
            <a:ext cx="2284069" cy="556434"/>
          </a:xfrm>
          <a:prstGeom prst="rect">
            <a:avLst/>
          </a:prstGeom>
          <a:solidFill>
            <a:srgbClr val="1F3864"/>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263" name="Google Shape;263;p15"/>
          <p:cNvSpPr txBox="1"/>
          <p:nvPr/>
        </p:nvSpPr>
        <p:spPr>
          <a:xfrm>
            <a:off x="8331140" y="1592609"/>
            <a:ext cx="2233913" cy="107717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dirty="0">
                <a:solidFill>
                  <a:srgbClr val="1F3864"/>
                </a:solidFill>
                <a:latin typeface="Roboto"/>
                <a:ea typeface="Roboto"/>
                <a:cs typeface="Roboto"/>
                <a:sym typeface="Roboto"/>
              </a:rPr>
              <a:t>Create Scorecard Per Airline/Tail# and Report Follow-Up Actions Taken</a:t>
            </a:r>
            <a:endParaRPr sz="1400" b="0" i="0" u="none" strike="noStrike" cap="none" dirty="0">
              <a:solidFill>
                <a:srgbClr val="000000"/>
              </a:solidFill>
              <a:latin typeface="Arial"/>
              <a:ea typeface="Arial"/>
              <a:cs typeface="Arial"/>
              <a:sym typeface="Arial"/>
            </a:endParaRPr>
          </a:p>
        </p:txBody>
      </p:sp>
      <p:sp>
        <p:nvSpPr>
          <p:cNvPr id="264" name="Google Shape;264;p15"/>
          <p:cNvSpPr txBox="1"/>
          <p:nvPr/>
        </p:nvSpPr>
        <p:spPr>
          <a:xfrm>
            <a:off x="8331140" y="3214625"/>
            <a:ext cx="2241900" cy="2462700"/>
          </a:xfrm>
          <a:prstGeom prst="rect">
            <a:avLst/>
          </a:prstGeom>
          <a:noFill/>
          <a:ln>
            <a:noFill/>
          </a:ln>
        </p:spPr>
        <p:txBody>
          <a:bodyPr spcFirstLastPara="1" wrap="square" lIns="91425" tIns="45700" rIns="91425" bIns="45700" anchor="t" anchorCtr="0">
            <a:spAutoFit/>
          </a:bodyPr>
          <a:lstStyle/>
          <a:p>
            <a:pPr marL="91440" marR="0" lvl="0" indent="-91440" algn="l" rtl="0">
              <a:lnSpc>
                <a:spcPct val="100000"/>
              </a:lnSpc>
              <a:spcBef>
                <a:spcPts val="0"/>
              </a:spcBef>
              <a:spcAft>
                <a:spcPts val="0"/>
              </a:spcAft>
              <a:buClr>
                <a:srgbClr val="1F3864"/>
              </a:buClr>
              <a:buSzPts val="1400"/>
              <a:buFont typeface="Arial"/>
              <a:buChar char="•"/>
            </a:pPr>
            <a:r>
              <a:rPr lang="en-US" sz="1400" b="0" i="0" u="none" strike="noStrike" cap="none" dirty="0">
                <a:solidFill>
                  <a:srgbClr val="1F3864"/>
                </a:solidFill>
                <a:latin typeface="Roboto"/>
                <a:ea typeface="Roboto"/>
                <a:cs typeface="Roboto"/>
                <a:sym typeface="Roboto"/>
              </a:rPr>
              <a:t>For total score and per element: show historical trends (last 5 years), grading relative to min performance targets, ranking relative to peers, follow-up actions &amp; responses</a:t>
            </a:r>
            <a:endParaRPr sz="1400" b="0" i="0" u="none" strike="noStrike" cap="none" dirty="0">
              <a:solidFill>
                <a:srgbClr val="000000"/>
              </a:solidFill>
              <a:latin typeface="Arial"/>
              <a:ea typeface="Arial"/>
              <a:cs typeface="Arial"/>
              <a:sym typeface="Arial"/>
            </a:endParaRPr>
          </a:p>
          <a:p>
            <a:pPr marL="91440" marR="0" lvl="0" indent="-91440" algn="l" rtl="0">
              <a:lnSpc>
                <a:spcPct val="100000"/>
              </a:lnSpc>
              <a:spcBef>
                <a:spcPts val="0"/>
              </a:spcBef>
              <a:spcAft>
                <a:spcPts val="0"/>
              </a:spcAft>
              <a:buClr>
                <a:srgbClr val="1F3864"/>
              </a:buClr>
              <a:buSzPts val="1400"/>
              <a:buFont typeface="Arial"/>
              <a:buChar char="•"/>
            </a:pPr>
            <a:r>
              <a:rPr lang="en-US" sz="1400" b="0" i="0" u="none" strike="noStrike" cap="none" dirty="0">
                <a:solidFill>
                  <a:srgbClr val="1F3864"/>
                </a:solidFill>
                <a:latin typeface="Roboto"/>
                <a:ea typeface="Roboto"/>
                <a:cs typeface="Roboto"/>
                <a:sym typeface="Roboto"/>
              </a:rPr>
              <a:t>Separate Airline/Pilot and FAA/ATC controlled elements</a:t>
            </a:r>
            <a:endParaRPr sz="1800" b="0" i="0" u="none" strike="noStrike" cap="none" dirty="0">
              <a:solidFill>
                <a:schemeClr val="dk1"/>
              </a:solidFill>
              <a:latin typeface="Calibri"/>
              <a:ea typeface="Calibri"/>
              <a:cs typeface="Calibri"/>
              <a:sym typeface="Calibri"/>
            </a:endParaRPr>
          </a:p>
        </p:txBody>
      </p:sp>
      <p:sp>
        <p:nvSpPr>
          <p:cNvPr id="265" name="Google Shape;265;p15"/>
          <p:cNvSpPr txBox="1"/>
          <p:nvPr/>
        </p:nvSpPr>
        <p:spPr>
          <a:xfrm>
            <a:off x="1616626" y="6359530"/>
            <a:ext cx="2235381" cy="246632"/>
          </a:xfrm>
          <a:prstGeom prst="rect">
            <a:avLst/>
          </a:prstGeom>
          <a:solidFill>
            <a:srgbClr val="BF332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266" name="Google Shape;266;p15"/>
          <p:cNvSpPr txBox="1"/>
          <p:nvPr/>
        </p:nvSpPr>
        <p:spPr>
          <a:xfrm>
            <a:off x="3826123" y="6359529"/>
            <a:ext cx="2248382" cy="246633"/>
          </a:xfrm>
          <a:prstGeom prst="rect">
            <a:avLst/>
          </a:prstGeom>
          <a:solidFill>
            <a:srgbClr val="098EC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267" name="Google Shape;267;p15"/>
          <p:cNvSpPr txBox="1"/>
          <p:nvPr/>
        </p:nvSpPr>
        <p:spPr>
          <a:xfrm>
            <a:off x="6089125" y="6331737"/>
            <a:ext cx="2282924" cy="259738"/>
          </a:xfrm>
          <a:prstGeom prst="rect">
            <a:avLst/>
          </a:prstGeom>
          <a:solidFill>
            <a:srgbClr val="D59E0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cxnSp>
        <p:nvCxnSpPr>
          <p:cNvPr id="272" name="Google Shape;272;p15"/>
          <p:cNvCxnSpPr>
            <a:cxnSpLocks/>
            <a:endCxn id="267" idx="3"/>
          </p:cNvCxnSpPr>
          <p:nvPr/>
        </p:nvCxnSpPr>
        <p:spPr>
          <a:xfrm>
            <a:off x="8327606" y="1544739"/>
            <a:ext cx="44443" cy="4916867"/>
          </a:xfrm>
          <a:prstGeom prst="straightConnector1">
            <a:avLst/>
          </a:prstGeom>
          <a:noFill/>
          <a:ln w="9525" cap="flat" cmpd="sng">
            <a:solidFill>
              <a:schemeClr val="dk1"/>
            </a:solidFill>
            <a:prstDash val="solid"/>
            <a:miter lim="800000"/>
            <a:headEnd type="none" w="sm" len="sm"/>
            <a:tailEnd type="none" w="sm" len="sm"/>
          </a:ln>
        </p:spPr>
      </p:cxnSp>
      <p:sp>
        <p:nvSpPr>
          <p:cNvPr id="3" name="TextBox 2">
            <a:extLst>
              <a:ext uri="{FF2B5EF4-FFF2-40B4-BE49-F238E27FC236}">
                <a16:creationId xmlns:a16="http://schemas.microsoft.com/office/drawing/2014/main" id="{858A8444-1C00-8A2D-D231-FED659DBA411}"/>
              </a:ext>
            </a:extLst>
          </p:cNvPr>
          <p:cNvSpPr txBox="1"/>
          <p:nvPr/>
        </p:nvSpPr>
        <p:spPr>
          <a:xfrm>
            <a:off x="357188" y="1714500"/>
            <a:ext cx="184731" cy="307777"/>
          </a:xfrm>
          <a:prstGeom prst="rect">
            <a:avLst/>
          </a:prstGeom>
          <a:noFill/>
        </p:spPr>
        <p:txBody>
          <a:bodyPr wrap="none" rtlCol="0">
            <a:spAutoFit/>
          </a:bodyPr>
          <a:lstStyle/>
          <a:p>
            <a:endParaRPr lang="en-US" dirty="0"/>
          </a:p>
        </p:txBody>
      </p:sp>
      <p:cxnSp>
        <p:nvCxnSpPr>
          <p:cNvPr id="12" name="Google Shape;272;p15">
            <a:extLst>
              <a:ext uri="{FF2B5EF4-FFF2-40B4-BE49-F238E27FC236}">
                <a16:creationId xmlns:a16="http://schemas.microsoft.com/office/drawing/2014/main" id="{533D9EEB-4066-20B6-E3F0-1F34D1FD2DA4}"/>
              </a:ext>
            </a:extLst>
          </p:cNvPr>
          <p:cNvCxnSpPr>
            <a:cxnSpLocks/>
          </p:cNvCxnSpPr>
          <p:nvPr/>
        </p:nvCxnSpPr>
        <p:spPr>
          <a:xfrm flipH="1">
            <a:off x="10565053" y="1532407"/>
            <a:ext cx="7988" cy="5073755"/>
          </a:xfrm>
          <a:prstGeom prst="straightConnector1">
            <a:avLst/>
          </a:prstGeom>
          <a:noFill/>
          <a:ln w="9525" cap="flat" cmpd="sng">
            <a:solidFill>
              <a:schemeClr val="dk1"/>
            </a:solidFill>
            <a:prstDash val="solid"/>
            <a:miter lim="800000"/>
            <a:headEnd type="none" w="sm" len="sm"/>
            <a:tailEnd type="none" w="sm" len="sm"/>
          </a:ln>
        </p:spPr>
      </p:cxnSp>
      <p:cxnSp>
        <p:nvCxnSpPr>
          <p:cNvPr id="2" name="Google Shape;272;p15">
            <a:extLst>
              <a:ext uri="{FF2B5EF4-FFF2-40B4-BE49-F238E27FC236}">
                <a16:creationId xmlns:a16="http://schemas.microsoft.com/office/drawing/2014/main" id="{EAFF9C06-5347-F738-4C49-28236C778D63}"/>
              </a:ext>
            </a:extLst>
          </p:cNvPr>
          <p:cNvCxnSpPr>
            <a:cxnSpLocks/>
            <a:endCxn id="267" idx="1"/>
          </p:cNvCxnSpPr>
          <p:nvPr/>
        </p:nvCxnSpPr>
        <p:spPr>
          <a:xfrm>
            <a:off x="6051998" y="1472946"/>
            <a:ext cx="37127" cy="4988660"/>
          </a:xfrm>
          <a:prstGeom prst="straightConnector1">
            <a:avLst/>
          </a:prstGeom>
          <a:noFill/>
          <a:ln w="9525" cap="flat" cmpd="sng">
            <a:solidFill>
              <a:schemeClr val="dk1"/>
            </a:solidFill>
            <a:prstDash val="solid"/>
            <a:miter lim="800000"/>
            <a:headEnd type="none" w="sm" len="sm"/>
            <a:tailEnd type="none" w="sm" len="sm"/>
          </a:ln>
        </p:spPr>
      </p:cxnSp>
      <p:sp>
        <p:nvSpPr>
          <p:cNvPr id="6" name="Rectangle 5">
            <a:extLst>
              <a:ext uri="{FF2B5EF4-FFF2-40B4-BE49-F238E27FC236}">
                <a16:creationId xmlns:a16="http://schemas.microsoft.com/office/drawing/2014/main" id="{F8FE6C6B-EDAA-984D-820F-EEC1AA46508A}"/>
              </a:ext>
            </a:extLst>
          </p:cNvPr>
          <p:cNvSpPr/>
          <p:nvPr/>
        </p:nvSpPr>
        <p:spPr>
          <a:xfrm>
            <a:off x="4659078" y="104533"/>
            <a:ext cx="3184462" cy="461665"/>
          </a:xfrm>
          <a:prstGeom prst="rect">
            <a:avLst/>
          </a:prstGeom>
        </p:spPr>
        <p:txBody>
          <a:bodyPr wrap="none">
            <a:spAutoFit/>
          </a:bodyPr>
          <a:lstStyle/>
          <a:p>
            <a:r>
              <a:rPr lang="en-US" sz="2400" dirty="0"/>
              <a:t>SESSION THREE (Cont’d)</a:t>
            </a:r>
          </a:p>
        </p:txBody>
      </p:sp>
    </p:spTree>
    <p:extLst>
      <p:ext uri="{BB962C8B-B14F-4D97-AF65-F5344CB8AC3E}">
        <p14:creationId xmlns:p14="http://schemas.microsoft.com/office/powerpoint/2010/main" val="36121971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16"/>
          <p:cNvSpPr txBox="1"/>
          <p:nvPr/>
        </p:nvSpPr>
        <p:spPr>
          <a:xfrm>
            <a:off x="457200" y="786384"/>
            <a:ext cx="11283696" cy="911342"/>
          </a:xfrm>
          <a:prstGeom prst="rect">
            <a:avLst/>
          </a:prstGeom>
          <a:solidFill>
            <a:srgbClr val="F2F2F2"/>
          </a:solidFill>
          <a:ln w="9525" cap="flat" cmpd="sng">
            <a:solidFill>
              <a:srgbClr val="F2F2F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284" name="Google Shape;284;p16"/>
          <p:cNvSpPr txBox="1">
            <a:spLocks noGrp="1"/>
          </p:cNvSpPr>
          <p:nvPr>
            <p:ph type="title"/>
          </p:nvPr>
        </p:nvSpPr>
        <p:spPr>
          <a:xfrm>
            <a:off x="742950" y="523208"/>
            <a:ext cx="10515600" cy="95917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Font typeface="Archivo"/>
              <a:buNone/>
            </a:pPr>
            <a:r>
              <a:rPr lang="en-US" sz="3500" dirty="0"/>
              <a:t>Robust Community-Oriented FQP Cont.</a:t>
            </a:r>
            <a:endParaRPr sz="3500" dirty="0"/>
          </a:p>
        </p:txBody>
      </p:sp>
      <p:sp>
        <p:nvSpPr>
          <p:cNvPr id="285" name="Google Shape;285;p16"/>
          <p:cNvSpPr txBox="1"/>
          <p:nvPr/>
        </p:nvSpPr>
        <p:spPr>
          <a:xfrm>
            <a:off x="3843496" y="1496354"/>
            <a:ext cx="2215602" cy="4714868"/>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286" name="Google Shape;286;p16"/>
          <p:cNvSpPr txBox="1"/>
          <p:nvPr/>
        </p:nvSpPr>
        <p:spPr>
          <a:xfrm>
            <a:off x="6062151" y="1204472"/>
            <a:ext cx="2255039" cy="4992685"/>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289" name="Google Shape;289;p16"/>
          <p:cNvSpPr txBox="1"/>
          <p:nvPr/>
        </p:nvSpPr>
        <p:spPr>
          <a:xfrm>
            <a:off x="6026545" y="1027355"/>
            <a:ext cx="2284069" cy="538535"/>
          </a:xfrm>
          <a:prstGeom prst="rect">
            <a:avLst/>
          </a:prstGeom>
          <a:solidFill>
            <a:srgbClr val="566A8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290" name="Google Shape;290;p16"/>
          <p:cNvSpPr txBox="1"/>
          <p:nvPr/>
        </p:nvSpPr>
        <p:spPr>
          <a:xfrm>
            <a:off x="6056270" y="1579909"/>
            <a:ext cx="2284069"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dirty="0">
                <a:solidFill>
                  <a:srgbClr val="566A8E"/>
                </a:solidFill>
                <a:latin typeface="Roboto"/>
                <a:ea typeface="Roboto"/>
                <a:cs typeface="Roboto"/>
                <a:sym typeface="Roboto"/>
              </a:rPr>
              <a:t>Add Emissions in the Program Elements</a:t>
            </a:r>
            <a:endParaRPr sz="1800" b="0" i="0" u="none" strike="noStrike" cap="none" dirty="0">
              <a:solidFill>
                <a:schemeClr val="dk1"/>
              </a:solidFill>
              <a:latin typeface="Calibri"/>
              <a:ea typeface="Calibri"/>
              <a:cs typeface="Calibri"/>
              <a:sym typeface="Calibri"/>
            </a:endParaRPr>
          </a:p>
        </p:txBody>
      </p:sp>
      <p:sp>
        <p:nvSpPr>
          <p:cNvPr id="291" name="Google Shape;291;p16"/>
          <p:cNvSpPr txBox="1"/>
          <p:nvPr/>
        </p:nvSpPr>
        <p:spPr>
          <a:xfrm>
            <a:off x="3851294" y="1570944"/>
            <a:ext cx="2204976" cy="160043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dirty="0">
                <a:solidFill>
                  <a:srgbClr val="900C55"/>
                </a:solidFill>
                <a:latin typeface="Roboto"/>
                <a:ea typeface="Roboto"/>
                <a:cs typeface="Roboto"/>
                <a:sym typeface="Roboto"/>
              </a:rPr>
              <a:t>Include Affected Communities as an Equal Stakeholder and Reflect Community Impacts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293" name="Google Shape;293;p16"/>
          <p:cNvSpPr txBox="1"/>
          <p:nvPr/>
        </p:nvSpPr>
        <p:spPr>
          <a:xfrm>
            <a:off x="3832797" y="1027976"/>
            <a:ext cx="2210267" cy="536572"/>
          </a:xfrm>
          <a:prstGeom prst="rect">
            <a:avLst/>
          </a:prstGeom>
          <a:solidFill>
            <a:srgbClr val="900C55"/>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294" name="Google Shape;294;p16"/>
          <p:cNvSpPr txBox="1"/>
          <p:nvPr/>
        </p:nvSpPr>
        <p:spPr>
          <a:xfrm>
            <a:off x="6112206" y="3214623"/>
            <a:ext cx="2191500" cy="2462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2A327F"/>
                </a:solidFill>
                <a:latin typeface="Roboto"/>
                <a:ea typeface="Roboto"/>
                <a:cs typeface="Roboto"/>
                <a:sym typeface="Roboto"/>
              </a:rPr>
              <a:t>Examples: </a:t>
            </a:r>
            <a:endParaRPr sz="1400" b="0" i="0" u="none" strike="noStrike" cap="none" dirty="0">
              <a:solidFill>
                <a:srgbClr val="2A327F"/>
              </a:solidFill>
              <a:latin typeface="Arial"/>
              <a:ea typeface="Arial"/>
              <a:cs typeface="Arial"/>
              <a:sym typeface="Arial"/>
            </a:endParaRPr>
          </a:p>
          <a:p>
            <a:pPr marL="91440" marR="0" lvl="0" indent="-91440" algn="l" rtl="0">
              <a:lnSpc>
                <a:spcPct val="100000"/>
              </a:lnSpc>
              <a:spcBef>
                <a:spcPts val="0"/>
              </a:spcBef>
              <a:spcAft>
                <a:spcPts val="0"/>
              </a:spcAft>
              <a:buClr>
                <a:srgbClr val="566A8E"/>
              </a:buClr>
              <a:buSzPts val="1400"/>
              <a:buFont typeface="Arial"/>
              <a:buChar char="•"/>
            </a:pPr>
            <a:r>
              <a:rPr lang="en-US" sz="1400" b="0" i="0" u="none" strike="noStrike" cap="none" dirty="0">
                <a:solidFill>
                  <a:srgbClr val="2A327F"/>
                </a:solidFill>
                <a:latin typeface="Roboto"/>
                <a:ea typeface="Roboto"/>
                <a:cs typeface="Roboto"/>
                <a:sym typeface="Roboto"/>
              </a:rPr>
              <a:t>Commercial: emissions metrics of Nitrogen Oxide emissions per seat (CAEP standard) </a:t>
            </a:r>
            <a:endParaRPr sz="1400" b="0" i="0" u="none" strike="noStrike" cap="none" dirty="0">
              <a:solidFill>
                <a:srgbClr val="2A327F"/>
              </a:solidFill>
              <a:latin typeface="Arial"/>
              <a:ea typeface="Arial"/>
              <a:cs typeface="Arial"/>
              <a:sym typeface="Arial"/>
            </a:endParaRPr>
          </a:p>
          <a:p>
            <a:pPr marL="91440" marR="0" lvl="0" indent="-91440" algn="l" rtl="0">
              <a:lnSpc>
                <a:spcPct val="100000"/>
              </a:lnSpc>
              <a:spcBef>
                <a:spcPts val="0"/>
              </a:spcBef>
              <a:spcAft>
                <a:spcPts val="0"/>
              </a:spcAft>
              <a:buClr>
                <a:srgbClr val="566A8E"/>
              </a:buClr>
              <a:buSzPts val="1400"/>
              <a:buFont typeface="Arial"/>
              <a:buChar char="•"/>
            </a:pPr>
            <a:r>
              <a:rPr lang="en-US" sz="1400" b="0" i="0" u="none" strike="noStrike" cap="none" dirty="0">
                <a:solidFill>
                  <a:srgbClr val="2A327F"/>
                </a:solidFill>
                <a:latin typeface="Roboto"/>
                <a:ea typeface="Roboto"/>
                <a:cs typeface="Roboto"/>
                <a:sym typeface="Roboto"/>
              </a:rPr>
              <a:t>GA: leaded fuel and unleaded fuel sales. When operations are predominately jets, then use Commercial metrics</a:t>
            </a:r>
            <a:endParaRPr sz="1400" b="0" i="0" u="none" strike="noStrike" cap="none" dirty="0">
              <a:solidFill>
                <a:srgbClr val="2A327F"/>
              </a:solidFill>
              <a:latin typeface="Arial"/>
              <a:ea typeface="Arial"/>
              <a:cs typeface="Arial"/>
              <a:sym typeface="Arial"/>
            </a:endParaRPr>
          </a:p>
        </p:txBody>
      </p:sp>
      <p:sp>
        <p:nvSpPr>
          <p:cNvPr id="295" name="Google Shape;295;p16"/>
          <p:cNvSpPr txBox="1"/>
          <p:nvPr/>
        </p:nvSpPr>
        <p:spPr>
          <a:xfrm>
            <a:off x="8310614" y="1032422"/>
            <a:ext cx="2218260" cy="540358"/>
          </a:xfrm>
          <a:prstGeom prst="rect">
            <a:avLst/>
          </a:prstGeom>
          <a:solidFill>
            <a:srgbClr val="00756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296" name="Google Shape;296;p16"/>
          <p:cNvSpPr txBox="1"/>
          <p:nvPr/>
        </p:nvSpPr>
        <p:spPr>
          <a:xfrm>
            <a:off x="8340339" y="1681509"/>
            <a:ext cx="2191473"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dirty="0">
                <a:solidFill>
                  <a:srgbClr val="00B4AB"/>
                </a:solidFill>
                <a:latin typeface="Roboto"/>
                <a:ea typeface="Roboto"/>
                <a:cs typeface="Roboto"/>
                <a:sym typeface="Roboto"/>
              </a:rPr>
              <a:t> </a:t>
            </a:r>
            <a:endParaRPr sz="1400" b="0" i="0" u="none" strike="noStrike" cap="none" dirty="0">
              <a:solidFill>
                <a:srgbClr val="000000"/>
              </a:solidFill>
              <a:latin typeface="Arial"/>
              <a:ea typeface="Arial"/>
              <a:cs typeface="Arial"/>
              <a:sym typeface="Arial"/>
            </a:endParaRPr>
          </a:p>
        </p:txBody>
      </p:sp>
      <p:sp>
        <p:nvSpPr>
          <p:cNvPr id="297" name="Google Shape;297;p16"/>
          <p:cNvSpPr txBox="1"/>
          <p:nvPr/>
        </p:nvSpPr>
        <p:spPr>
          <a:xfrm>
            <a:off x="8365106" y="3214623"/>
            <a:ext cx="2203500" cy="26776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7562"/>
                </a:solidFill>
                <a:latin typeface="Roboto"/>
                <a:ea typeface="Roboto"/>
                <a:cs typeface="Roboto"/>
                <a:sym typeface="Roboto"/>
              </a:rPr>
              <a:t>Examples:</a:t>
            </a:r>
            <a:endParaRPr sz="1400" b="0" i="0" u="none" strike="noStrike" cap="none" dirty="0">
              <a:solidFill>
                <a:srgbClr val="000000"/>
              </a:solidFill>
              <a:latin typeface="Arial"/>
              <a:ea typeface="Arial"/>
              <a:cs typeface="Arial"/>
              <a:sym typeface="Arial"/>
            </a:endParaRPr>
          </a:p>
          <a:p>
            <a:pPr marL="91440" marR="0" lvl="0" indent="-91440" algn="l" rtl="0">
              <a:lnSpc>
                <a:spcPct val="100000"/>
              </a:lnSpc>
              <a:spcBef>
                <a:spcPts val="0"/>
              </a:spcBef>
              <a:spcAft>
                <a:spcPts val="0"/>
              </a:spcAft>
              <a:buClr>
                <a:srgbClr val="007562"/>
              </a:buClr>
              <a:buSzPts val="1400"/>
              <a:buFont typeface="Arial"/>
              <a:buChar char="•"/>
            </a:pPr>
            <a:r>
              <a:rPr lang="en-US" sz="1400" b="0" i="0" u="none" strike="noStrike" cap="none" dirty="0">
                <a:solidFill>
                  <a:srgbClr val="007562"/>
                </a:solidFill>
                <a:latin typeface="Roboto"/>
                <a:ea typeface="Roboto"/>
                <a:cs typeface="Roboto"/>
                <a:sym typeface="Roboto"/>
              </a:rPr>
              <a:t>Use DNL nighttime hours (10pm-7am)</a:t>
            </a:r>
            <a:endParaRPr sz="1400" b="0" i="0" u="none" strike="noStrike" cap="none" dirty="0">
              <a:solidFill>
                <a:srgbClr val="000000"/>
              </a:solidFill>
              <a:latin typeface="Arial"/>
              <a:ea typeface="Arial"/>
              <a:cs typeface="Arial"/>
              <a:sym typeface="Arial"/>
            </a:endParaRPr>
          </a:p>
          <a:p>
            <a:pPr marL="91440" marR="0" lvl="0" indent="-91440" algn="l" rtl="0">
              <a:lnSpc>
                <a:spcPct val="100000"/>
              </a:lnSpc>
              <a:spcBef>
                <a:spcPts val="0"/>
              </a:spcBef>
              <a:spcAft>
                <a:spcPts val="0"/>
              </a:spcAft>
              <a:buClr>
                <a:srgbClr val="007562"/>
              </a:buClr>
              <a:buSzPts val="1400"/>
              <a:buFont typeface="Arial"/>
              <a:buChar char="•"/>
            </a:pPr>
            <a:r>
              <a:rPr lang="en-US" sz="1400" b="0" i="0" u="none" strike="noStrike" cap="none" dirty="0">
                <a:solidFill>
                  <a:srgbClr val="007562"/>
                </a:solidFill>
                <a:latin typeface="Roboto"/>
                <a:ea typeface="Roboto"/>
                <a:cs typeface="Roboto"/>
                <a:sym typeface="Roboto"/>
              </a:rPr>
              <a:t>Always balance Quiet Fleet w/equivalent element for airframe noise</a:t>
            </a:r>
            <a:endParaRPr sz="1400" b="0" i="0" u="none" strike="noStrike" cap="none" dirty="0">
              <a:solidFill>
                <a:srgbClr val="000000"/>
              </a:solidFill>
              <a:latin typeface="Arial"/>
              <a:ea typeface="Arial"/>
              <a:cs typeface="Arial"/>
              <a:sym typeface="Arial"/>
            </a:endParaRPr>
          </a:p>
          <a:p>
            <a:pPr marL="91440" marR="0" lvl="0" indent="-91440" algn="l" rtl="0">
              <a:lnSpc>
                <a:spcPct val="100000"/>
              </a:lnSpc>
              <a:spcBef>
                <a:spcPts val="0"/>
              </a:spcBef>
              <a:spcAft>
                <a:spcPts val="0"/>
              </a:spcAft>
              <a:buClr>
                <a:srgbClr val="007562"/>
              </a:buClr>
              <a:buSzPts val="1400"/>
              <a:buFont typeface="Arial"/>
              <a:buChar char="•"/>
            </a:pPr>
            <a:r>
              <a:rPr lang="en-US" sz="1400" b="0" i="0" u="none" strike="noStrike" cap="none" dirty="0">
                <a:solidFill>
                  <a:srgbClr val="007562"/>
                </a:solidFill>
                <a:latin typeface="Roboto"/>
                <a:ea typeface="Roboto"/>
                <a:cs typeface="Roboto"/>
                <a:sym typeface="Roboto"/>
              </a:rPr>
              <a:t>Normalize raw scores to # ops as applicable</a:t>
            </a:r>
            <a:endParaRPr sz="1400" b="0" i="0" u="none" strike="noStrike" cap="none" dirty="0">
              <a:solidFill>
                <a:srgbClr val="000000"/>
              </a:solidFill>
              <a:latin typeface="Arial"/>
              <a:ea typeface="Arial"/>
              <a:cs typeface="Arial"/>
              <a:sym typeface="Arial"/>
            </a:endParaRPr>
          </a:p>
          <a:p>
            <a:pPr marL="91440" marR="0" lvl="0" indent="-91440" algn="l" rtl="0">
              <a:lnSpc>
                <a:spcPct val="100000"/>
              </a:lnSpc>
              <a:spcBef>
                <a:spcPts val="0"/>
              </a:spcBef>
              <a:spcAft>
                <a:spcPts val="0"/>
              </a:spcAft>
              <a:buClr>
                <a:srgbClr val="007562"/>
              </a:buClr>
              <a:buSzPts val="1400"/>
              <a:buFont typeface="Arial"/>
              <a:buChar char="•"/>
            </a:pPr>
            <a:r>
              <a:rPr lang="en-US" sz="1400" b="0" i="0" u="none" strike="noStrike" cap="none" dirty="0">
                <a:solidFill>
                  <a:srgbClr val="007562"/>
                </a:solidFill>
                <a:latin typeface="Roboto"/>
                <a:ea typeface="Roboto"/>
                <a:cs typeface="Roboto"/>
                <a:sym typeface="Roboto"/>
              </a:rPr>
              <a:t>Systematic reports &amp; follow up on compliance </a:t>
            </a:r>
            <a:endParaRPr sz="1400" b="0" i="0" u="none" strike="noStrike" cap="none" dirty="0">
              <a:solidFill>
                <a:srgbClr val="007562"/>
              </a:solidFill>
              <a:latin typeface="Roboto"/>
              <a:ea typeface="Roboto"/>
              <a:cs typeface="Roboto"/>
              <a:sym typeface="Roboto"/>
            </a:endParaRPr>
          </a:p>
        </p:txBody>
      </p:sp>
      <p:sp>
        <p:nvSpPr>
          <p:cNvPr id="299" name="Google Shape;299;p16"/>
          <p:cNvSpPr txBox="1"/>
          <p:nvPr/>
        </p:nvSpPr>
        <p:spPr>
          <a:xfrm>
            <a:off x="8695241" y="1681509"/>
            <a:ext cx="2233913"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dirty="0">
                <a:solidFill>
                  <a:srgbClr val="002060"/>
                </a:solidFill>
                <a:latin typeface="Roboto"/>
                <a:ea typeface="Roboto"/>
                <a:cs typeface="Roboto"/>
                <a:sym typeface="Roboto"/>
              </a:rPr>
              <a:t> </a:t>
            </a:r>
            <a:endParaRPr sz="1600" b="1" i="0" u="none" strike="noStrike" cap="none" dirty="0">
              <a:solidFill>
                <a:srgbClr val="002060"/>
              </a:solidFill>
              <a:latin typeface="Roboto"/>
              <a:ea typeface="Roboto"/>
              <a:cs typeface="Roboto"/>
              <a:sym typeface="Roboto"/>
            </a:endParaRPr>
          </a:p>
        </p:txBody>
      </p:sp>
      <p:sp>
        <p:nvSpPr>
          <p:cNvPr id="300" name="Google Shape;300;p16"/>
          <p:cNvSpPr txBox="1"/>
          <p:nvPr/>
        </p:nvSpPr>
        <p:spPr>
          <a:xfrm>
            <a:off x="3840128" y="5950524"/>
            <a:ext cx="2248382" cy="246633"/>
          </a:xfrm>
          <a:prstGeom prst="rect">
            <a:avLst/>
          </a:prstGeom>
          <a:solidFill>
            <a:srgbClr val="098EC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301" name="Google Shape;301;p16"/>
          <p:cNvSpPr txBox="1"/>
          <p:nvPr/>
        </p:nvSpPr>
        <p:spPr>
          <a:xfrm>
            <a:off x="6087895" y="5955141"/>
            <a:ext cx="2248382" cy="246633"/>
          </a:xfrm>
          <a:prstGeom prst="rect">
            <a:avLst/>
          </a:prstGeom>
          <a:solidFill>
            <a:srgbClr val="566A8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302" name="Google Shape;302;p16"/>
          <p:cNvSpPr txBox="1"/>
          <p:nvPr/>
        </p:nvSpPr>
        <p:spPr>
          <a:xfrm>
            <a:off x="8329276" y="5950989"/>
            <a:ext cx="2189842" cy="246168"/>
          </a:xfrm>
          <a:prstGeom prst="rect">
            <a:avLst/>
          </a:prstGeom>
          <a:solidFill>
            <a:srgbClr val="007562"/>
          </a:solidFill>
          <a:ln w="9525" cap="flat" cmpd="sng">
            <a:solidFill>
              <a:srgbClr val="00B4AB"/>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305" name="Google Shape;305;p16"/>
          <p:cNvSpPr/>
          <p:nvPr/>
        </p:nvSpPr>
        <p:spPr>
          <a:xfrm rot="10800000" flipH="1">
            <a:off x="7857587" y="6317610"/>
            <a:ext cx="2634000" cy="45600"/>
          </a:xfrm>
          <a:prstGeom prst="rightArrow">
            <a:avLst>
              <a:gd name="adj1" fmla="val 50000"/>
              <a:gd name="adj2"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306" name="Google Shape;306;p16"/>
          <p:cNvSpPr txBox="1"/>
          <p:nvPr/>
        </p:nvSpPr>
        <p:spPr>
          <a:xfrm>
            <a:off x="4410345" y="6188693"/>
            <a:ext cx="4053788" cy="5385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500" b="1" i="0" u="none" strike="noStrike" cap="none" dirty="0">
                <a:solidFill>
                  <a:schemeClr val="dk1"/>
                </a:solidFill>
                <a:latin typeface="Roboto"/>
                <a:ea typeface="Roboto"/>
                <a:cs typeface="Roboto"/>
                <a:sym typeface="Roboto"/>
              </a:rPr>
              <a:t>Use Community-Oriented FQP Checklist</a:t>
            </a:r>
            <a:endParaRPr sz="15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dirty="0">
              <a:solidFill>
                <a:schemeClr val="dk1"/>
              </a:solidFill>
              <a:latin typeface="Roboto"/>
              <a:ea typeface="Roboto"/>
              <a:cs typeface="Roboto"/>
              <a:sym typeface="Roboto"/>
            </a:endParaRPr>
          </a:p>
        </p:txBody>
      </p:sp>
      <p:sp>
        <p:nvSpPr>
          <p:cNvPr id="307" name="Google Shape;307;p16"/>
          <p:cNvSpPr txBox="1"/>
          <p:nvPr/>
        </p:nvSpPr>
        <p:spPr>
          <a:xfrm>
            <a:off x="3829155" y="3214623"/>
            <a:ext cx="2263800" cy="1384954"/>
          </a:xfrm>
          <a:prstGeom prst="rect">
            <a:avLst/>
          </a:prstGeom>
          <a:noFill/>
          <a:ln>
            <a:noFill/>
          </a:ln>
        </p:spPr>
        <p:txBody>
          <a:bodyPr spcFirstLastPara="1" wrap="square" lIns="91425" tIns="45700" rIns="91425" bIns="45700" anchor="t" anchorCtr="0">
            <a:spAutoFit/>
          </a:bodyPr>
          <a:lstStyle/>
          <a:p>
            <a:pPr marL="91440" marR="0" lvl="0" indent="-91440" algn="l" rtl="0">
              <a:lnSpc>
                <a:spcPct val="100000"/>
              </a:lnSpc>
              <a:spcBef>
                <a:spcPts val="0"/>
              </a:spcBef>
              <a:spcAft>
                <a:spcPts val="0"/>
              </a:spcAft>
              <a:buClr>
                <a:srgbClr val="900C55"/>
              </a:buClr>
              <a:buSzPts val="1400"/>
              <a:buFont typeface="Arial"/>
              <a:buChar char="•"/>
            </a:pPr>
            <a:r>
              <a:rPr lang="en-US" sz="1400" b="0" i="0" u="none" strike="noStrike" cap="none" dirty="0">
                <a:solidFill>
                  <a:srgbClr val="900C55"/>
                </a:solidFill>
                <a:latin typeface="Roboto"/>
                <a:ea typeface="Roboto"/>
                <a:cs typeface="Roboto"/>
                <a:sym typeface="Roboto"/>
              </a:rPr>
              <a:t>Communicating the final program to community is not collaboration</a:t>
            </a:r>
            <a:endParaRPr sz="1400" b="0" i="0" u="none" strike="noStrike" cap="none" dirty="0">
              <a:solidFill>
                <a:srgbClr val="000000"/>
              </a:solidFill>
              <a:latin typeface="Arial"/>
              <a:ea typeface="Arial"/>
              <a:cs typeface="Arial"/>
              <a:sym typeface="Arial"/>
            </a:endParaRPr>
          </a:p>
          <a:p>
            <a:pPr marL="91440" marR="0" lvl="0" indent="-91440" algn="l" rtl="0">
              <a:lnSpc>
                <a:spcPct val="100000"/>
              </a:lnSpc>
              <a:spcBef>
                <a:spcPts val="0"/>
              </a:spcBef>
              <a:spcAft>
                <a:spcPts val="0"/>
              </a:spcAft>
              <a:buClr>
                <a:srgbClr val="900C55"/>
              </a:buClr>
              <a:buSzPts val="1400"/>
              <a:buFont typeface="Arial"/>
              <a:buChar char="•"/>
            </a:pPr>
            <a:r>
              <a:rPr lang="en-US" sz="1400" b="0" i="0" u="none" strike="noStrike" cap="none" dirty="0">
                <a:solidFill>
                  <a:srgbClr val="900C55"/>
                </a:solidFill>
                <a:latin typeface="Roboto"/>
                <a:ea typeface="Roboto"/>
                <a:cs typeface="Roboto"/>
                <a:sym typeface="Roboto"/>
              </a:rPr>
              <a:t>Elements &amp; criteria need to reflect community impacts</a:t>
            </a:r>
            <a:endParaRPr sz="1400" b="0" i="0" u="none" strike="noStrike" cap="none" dirty="0">
              <a:solidFill>
                <a:srgbClr val="00B4AB"/>
              </a:solidFill>
              <a:latin typeface="Roboto"/>
              <a:ea typeface="Roboto"/>
              <a:cs typeface="Roboto"/>
              <a:sym typeface="Roboto"/>
            </a:endParaRPr>
          </a:p>
        </p:txBody>
      </p:sp>
      <p:sp>
        <p:nvSpPr>
          <p:cNvPr id="308" name="Google Shape;308;p16"/>
          <p:cNvSpPr txBox="1"/>
          <p:nvPr/>
        </p:nvSpPr>
        <p:spPr>
          <a:xfrm>
            <a:off x="8312231" y="1570944"/>
            <a:ext cx="2233913"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dirty="0">
                <a:solidFill>
                  <a:srgbClr val="007562"/>
                </a:solidFill>
                <a:latin typeface="Roboto"/>
                <a:ea typeface="Roboto"/>
                <a:cs typeface="Roboto"/>
                <a:sym typeface="Roboto"/>
              </a:rPr>
              <a:t>Standardization</a:t>
            </a:r>
            <a:r>
              <a:rPr lang="en-US" sz="1600" b="1" i="0" u="none" strike="noStrike" cap="none" dirty="0">
                <a:solidFill>
                  <a:srgbClr val="007562"/>
                </a:solidFill>
                <a:latin typeface="Arial"/>
                <a:ea typeface="Arial"/>
                <a:cs typeface="Arial"/>
                <a:sym typeface="Arial"/>
              </a:rPr>
              <a:t> Key Parts of FQP  </a:t>
            </a:r>
            <a:endParaRPr sz="1600" b="1" i="0" u="none" strike="noStrike" cap="none" dirty="0">
              <a:solidFill>
                <a:srgbClr val="007562"/>
              </a:solidFill>
              <a:latin typeface="Roboto"/>
              <a:ea typeface="Roboto"/>
              <a:cs typeface="Roboto"/>
              <a:sym typeface="Roboto"/>
            </a:endParaRPr>
          </a:p>
        </p:txBody>
      </p:sp>
      <p:sp>
        <p:nvSpPr>
          <p:cNvPr id="312" name="Google Shape;312;p16"/>
          <p:cNvSpPr txBox="1"/>
          <p:nvPr/>
        </p:nvSpPr>
        <p:spPr>
          <a:xfrm>
            <a:off x="5029200" y="6464350"/>
            <a:ext cx="1943100" cy="369300"/>
          </a:xfrm>
          <a:prstGeom prst="rect">
            <a:avLst/>
          </a:prstGeom>
          <a:solidFill>
            <a:srgbClr val="F2F2F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cxnSp>
        <p:nvCxnSpPr>
          <p:cNvPr id="5" name="Straight Connector 4">
            <a:extLst>
              <a:ext uri="{FF2B5EF4-FFF2-40B4-BE49-F238E27FC236}">
                <a16:creationId xmlns:a16="http://schemas.microsoft.com/office/drawing/2014/main" id="{DE9890D8-25EB-D8FF-65FE-05675AFA669E}"/>
              </a:ext>
            </a:extLst>
          </p:cNvPr>
          <p:cNvCxnSpPr>
            <a:cxnSpLocks/>
          </p:cNvCxnSpPr>
          <p:nvPr/>
        </p:nvCxnSpPr>
        <p:spPr>
          <a:xfrm>
            <a:off x="10511520" y="1492986"/>
            <a:ext cx="10124" cy="46727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Google Shape;246;p15">
            <a:extLst>
              <a:ext uri="{FF2B5EF4-FFF2-40B4-BE49-F238E27FC236}">
                <a16:creationId xmlns:a16="http://schemas.microsoft.com/office/drawing/2014/main" id="{FDF11362-0DBF-0079-4344-DEA2C0470E2C}"/>
              </a:ext>
            </a:extLst>
          </p:cNvPr>
          <p:cNvSpPr txBox="1"/>
          <p:nvPr/>
        </p:nvSpPr>
        <p:spPr>
          <a:xfrm>
            <a:off x="1598838" y="5940419"/>
            <a:ext cx="2256050" cy="256738"/>
          </a:xfrm>
          <a:prstGeom prst="rect">
            <a:avLst/>
          </a:prstGeom>
          <a:solidFill>
            <a:srgbClr val="7F7F7F"/>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6" name="Google Shape;269;p15">
            <a:extLst>
              <a:ext uri="{FF2B5EF4-FFF2-40B4-BE49-F238E27FC236}">
                <a16:creationId xmlns:a16="http://schemas.microsoft.com/office/drawing/2014/main" id="{1D6AC137-2B87-952E-90D4-10503D3DDA34}"/>
              </a:ext>
            </a:extLst>
          </p:cNvPr>
          <p:cNvSpPr txBox="1"/>
          <p:nvPr/>
        </p:nvSpPr>
        <p:spPr>
          <a:xfrm>
            <a:off x="1572042" y="1026628"/>
            <a:ext cx="2267641" cy="544316"/>
          </a:xfrm>
          <a:prstGeom prst="rect">
            <a:avLst/>
          </a:prstGeom>
          <a:solidFill>
            <a:srgbClr val="7F7F7F"/>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7" name="Google Shape;270;p15">
            <a:extLst>
              <a:ext uri="{FF2B5EF4-FFF2-40B4-BE49-F238E27FC236}">
                <a16:creationId xmlns:a16="http://schemas.microsoft.com/office/drawing/2014/main" id="{B7DFCC60-7D69-B34D-8EAB-E1F263D4E1FE}"/>
              </a:ext>
            </a:extLst>
          </p:cNvPr>
          <p:cNvSpPr txBox="1"/>
          <p:nvPr/>
        </p:nvSpPr>
        <p:spPr>
          <a:xfrm>
            <a:off x="1577715" y="3214623"/>
            <a:ext cx="2259900" cy="2462700"/>
          </a:xfrm>
          <a:prstGeom prst="rect">
            <a:avLst/>
          </a:prstGeom>
          <a:noFill/>
          <a:ln>
            <a:noFill/>
          </a:ln>
        </p:spPr>
        <p:txBody>
          <a:bodyPr spcFirstLastPara="1" wrap="square" lIns="91425" tIns="45700" rIns="91425" bIns="45700" anchor="t" anchorCtr="0">
            <a:spAutoFit/>
          </a:bodyPr>
          <a:lstStyle/>
          <a:p>
            <a:pPr marL="91440" marR="0" lvl="0" indent="-91440" algn="l" rtl="0">
              <a:lnSpc>
                <a:spcPct val="100000"/>
              </a:lnSpc>
              <a:spcBef>
                <a:spcPts val="0"/>
              </a:spcBef>
              <a:spcAft>
                <a:spcPts val="0"/>
              </a:spcAft>
              <a:buClr>
                <a:srgbClr val="7F7F7F"/>
              </a:buClr>
              <a:buSzPts val="1400"/>
              <a:buFont typeface="Arial"/>
              <a:buChar char="•"/>
            </a:pPr>
            <a:r>
              <a:rPr lang="en-US" sz="1400" b="0" i="0" u="none" strike="noStrike" cap="none" dirty="0">
                <a:solidFill>
                  <a:schemeClr val="tx1">
                    <a:lumMod val="65000"/>
                    <a:lumOff val="35000"/>
                  </a:schemeClr>
                </a:solidFill>
                <a:latin typeface="Roboto"/>
                <a:ea typeface="Roboto"/>
                <a:cs typeface="Roboto"/>
                <a:sym typeface="Roboto"/>
              </a:rPr>
              <a:t>“Most Outstanding” for Sustained Performance </a:t>
            </a:r>
            <a:r>
              <a:rPr lang="en-US" sz="1200" b="0" i="0" u="none" strike="noStrike" cap="none" dirty="0">
                <a:solidFill>
                  <a:schemeClr val="tx1">
                    <a:lumMod val="65000"/>
                    <a:lumOff val="35000"/>
                  </a:schemeClr>
                </a:solidFill>
                <a:latin typeface="Roboto"/>
                <a:ea typeface="Roboto"/>
                <a:cs typeface="Roboto"/>
                <a:sym typeface="Roboto"/>
              </a:rPr>
              <a:t>⩾</a:t>
            </a:r>
            <a:r>
              <a:rPr lang="en-US" sz="1400" b="0" i="0" u="none" strike="noStrike" cap="none" dirty="0">
                <a:solidFill>
                  <a:schemeClr val="tx1">
                    <a:lumMod val="65000"/>
                    <a:lumOff val="35000"/>
                  </a:schemeClr>
                </a:solidFill>
                <a:latin typeface="Roboto"/>
                <a:ea typeface="Roboto"/>
                <a:cs typeface="Roboto"/>
                <a:sym typeface="Roboto"/>
              </a:rPr>
              <a:t>5 years</a:t>
            </a:r>
            <a:endParaRPr sz="1400" b="0" i="0" u="none" strike="noStrike" cap="none" dirty="0">
              <a:solidFill>
                <a:schemeClr val="tx1">
                  <a:lumMod val="65000"/>
                  <a:lumOff val="35000"/>
                </a:schemeClr>
              </a:solidFill>
              <a:latin typeface="Arial"/>
              <a:ea typeface="Arial"/>
              <a:cs typeface="Arial"/>
              <a:sym typeface="Arial"/>
            </a:endParaRPr>
          </a:p>
          <a:p>
            <a:pPr marL="91440" marR="0" lvl="1" indent="-91440" algn="l" rtl="0">
              <a:lnSpc>
                <a:spcPct val="100000"/>
              </a:lnSpc>
              <a:spcBef>
                <a:spcPts val="0"/>
              </a:spcBef>
              <a:spcAft>
                <a:spcPts val="0"/>
              </a:spcAft>
              <a:buClr>
                <a:srgbClr val="7F7F7F"/>
              </a:buClr>
              <a:buSzPts val="1400"/>
              <a:buFont typeface="Arial"/>
              <a:buChar char="•"/>
            </a:pPr>
            <a:r>
              <a:rPr lang="en-US" sz="1400" b="0" i="0" u="none" strike="noStrike" cap="none" dirty="0">
                <a:solidFill>
                  <a:schemeClr val="tx1">
                    <a:lumMod val="65000"/>
                    <a:lumOff val="35000"/>
                  </a:schemeClr>
                </a:solidFill>
                <a:latin typeface="Roboto"/>
                <a:ea typeface="Roboto"/>
                <a:cs typeface="Roboto"/>
                <a:sym typeface="Roboto"/>
              </a:rPr>
              <a:t>Overall and for each element</a:t>
            </a:r>
            <a:endParaRPr sz="1600" b="0" i="0" u="none" strike="noStrike" cap="none" dirty="0">
              <a:solidFill>
                <a:schemeClr val="tx1">
                  <a:lumMod val="65000"/>
                  <a:lumOff val="35000"/>
                </a:schemeClr>
              </a:solidFill>
              <a:latin typeface="Roboto"/>
              <a:ea typeface="Roboto"/>
              <a:cs typeface="Roboto"/>
              <a:sym typeface="Roboto"/>
            </a:endParaRPr>
          </a:p>
          <a:p>
            <a:pPr marL="91440" marR="0" lvl="0" indent="-91440" algn="l" rtl="0">
              <a:lnSpc>
                <a:spcPct val="100000"/>
              </a:lnSpc>
              <a:spcBef>
                <a:spcPts val="0"/>
              </a:spcBef>
              <a:spcAft>
                <a:spcPts val="0"/>
              </a:spcAft>
              <a:buClr>
                <a:srgbClr val="7F7F7F"/>
              </a:buClr>
              <a:buSzPts val="1400"/>
              <a:buFont typeface="Arial"/>
              <a:buChar char="•"/>
            </a:pPr>
            <a:r>
              <a:rPr lang="en-US" sz="1400" b="0" i="0" u="none" strike="noStrike" cap="none" dirty="0">
                <a:solidFill>
                  <a:schemeClr val="tx1">
                    <a:lumMod val="65000"/>
                    <a:lumOff val="35000"/>
                  </a:schemeClr>
                </a:solidFill>
                <a:latin typeface="Roboto"/>
                <a:ea typeface="Roboto"/>
                <a:cs typeface="Roboto"/>
                <a:sym typeface="Roboto"/>
              </a:rPr>
              <a:t>Performance per Year</a:t>
            </a:r>
            <a:endParaRPr sz="1400" b="0" i="0" u="none" strike="noStrike" cap="none" dirty="0">
              <a:solidFill>
                <a:schemeClr val="tx1">
                  <a:lumMod val="65000"/>
                  <a:lumOff val="35000"/>
                </a:schemeClr>
              </a:solidFill>
              <a:latin typeface="Arial"/>
              <a:ea typeface="Arial"/>
              <a:cs typeface="Arial"/>
              <a:sym typeface="Arial"/>
            </a:endParaRPr>
          </a:p>
          <a:p>
            <a:pPr marL="91440" marR="0" lvl="1" indent="-91440" algn="l" rtl="0">
              <a:lnSpc>
                <a:spcPct val="100000"/>
              </a:lnSpc>
              <a:spcBef>
                <a:spcPts val="0"/>
              </a:spcBef>
              <a:spcAft>
                <a:spcPts val="0"/>
              </a:spcAft>
              <a:buClr>
                <a:srgbClr val="7F7F7F"/>
              </a:buClr>
              <a:buSzPts val="1400"/>
              <a:buFont typeface="Arial"/>
              <a:buChar char="•"/>
            </a:pPr>
            <a:r>
              <a:rPr lang="en-US" sz="1400" b="0" i="0" u="none" strike="noStrike" cap="none" dirty="0">
                <a:solidFill>
                  <a:schemeClr val="tx1">
                    <a:lumMod val="65000"/>
                    <a:lumOff val="35000"/>
                  </a:schemeClr>
                </a:solidFill>
                <a:latin typeface="Roboto"/>
                <a:ea typeface="Roboto"/>
                <a:cs typeface="Roboto"/>
                <a:sym typeface="Roboto"/>
              </a:rPr>
              <a:t>”Best Overall”</a:t>
            </a:r>
            <a:endParaRPr sz="1400" b="0" i="0" u="none" strike="noStrike" cap="none" dirty="0">
              <a:solidFill>
                <a:schemeClr val="tx1">
                  <a:lumMod val="65000"/>
                  <a:lumOff val="35000"/>
                </a:schemeClr>
              </a:solidFill>
              <a:latin typeface="Arial"/>
              <a:ea typeface="Arial"/>
              <a:cs typeface="Arial"/>
              <a:sym typeface="Arial"/>
            </a:endParaRPr>
          </a:p>
          <a:p>
            <a:pPr marL="91440" marR="0" lvl="1" indent="-91440" algn="l" rtl="0">
              <a:lnSpc>
                <a:spcPct val="100000"/>
              </a:lnSpc>
              <a:spcBef>
                <a:spcPts val="0"/>
              </a:spcBef>
              <a:spcAft>
                <a:spcPts val="0"/>
              </a:spcAft>
              <a:buClr>
                <a:srgbClr val="7F7F7F"/>
              </a:buClr>
              <a:buSzPts val="1400"/>
              <a:buFont typeface="Arial"/>
              <a:buChar char="•"/>
            </a:pPr>
            <a:r>
              <a:rPr lang="en-US" sz="1400" b="0" i="0" u="none" strike="noStrike" cap="none" dirty="0">
                <a:solidFill>
                  <a:schemeClr val="tx1">
                    <a:lumMod val="65000"/>
                    <a:lumOff val="35000"/>
                  </a:schemeClr>
                </a:solidFill>
                <a:latin typeface="Roboto"/>
                <a:ea typeface="Roboto"/>
                <a:cs typeface="Roboto"/>
                <a:sym typeface="Roboto"/>
              </a:rPr>
              <a:t>“Most Improved”, overall and for each element</a:t>
            </a:r>
            <a:endParaRPr sz="1600" b="0" i="0" u="none" strike="noStrike" cap="none" dirty="0">
              <a:solidFill>
                <a:schemeClr val="tx1">
                  <a:lumMod val="65000"/>
                  <a:lumOff val="35000"/>
                </a:schemeClr>
              </a:solidFill>
              <a:latin typeface="Roboto"/>
              <a:ea typeface="Roboto"/>
              <a:cs typeface="Roboto"/>
              <a:sym typeface="Roboto"/>
            </a:endParaRPr>
          </a:p>
          <a:p>
            <a:pPr marL="91440" marR="0" lvl="2" indent="-91440" algn="l" rtl="0">
              <a:lnSpc>
                <a:spcPct val="100000"/>
              </a:lnSpc>
              <a:spcBef>
                <a:spcPts val="0"/>
              </a:spcBef>
              <a:spcAft>
                <a:spcPts val="0"/>
              </a:spcAft>
              <a:buClr>
                <a:srgbClr val="7F7F7F"/>
              </a:buClr>
              <a:buSzPts val="1400"/>
              <a:buFont typeface="Arial"/>
              <a:buChar char="•"/>
            </a:pPr>
            <a:r>
              <a:rPr lang="en-US" sz="1400" b="0" i="0" u="none" strike="noStrike" cap="none" dirty="0">
                <a:solidFill>
                  <a:schemeClr val="tx1">
                    <a:lumMod val="65000"/>
                    <a:lumOff val="35000"/>
                  </a:schemeClr>
                </a:solidFill>
                <a:latin typeface="Roboto"/>
                <a:ea typeface="Roboto"/>
                <a:cs typeface="Roboto"/>
                <a:sym typeface="Roboto"/>
              </a:rPr>
              <a:t>”Best in Class” for each element</a:t>
            </a:r>
            <a:endParaRPr sz="1400" b="0" i="0" u="none" strike="noStrike" cap="none" dirty="0">
              <a:solidFill>
                <a:schemeClr val="tx1">
                  <a:lumMod val="65000"/>
                  <a:lumOff val="35000"/>
                </a:schemeClr>
              </a:solidFill>
              <a:latin typeface="Roboto"/>
              <a:ea typeface="Roboto"/>
              <a:cs typeface="Roboto"/>
              <a:sym typeface="Roboto"/>
            </a:endParaRPr>
          </a:p>
        </p:txBody>
      </p:sp>
      <p:sp>
        <p:nvSpPr>
          <p:cNvPr id="8" name="Google Shape;271;p15">
            <a:extLst>
              <a:ext uri="{FF2B5EF4-FFF2-40B4-BE49-F238E27FC236}">
                <a16:creationId xmlns:a16="http://schemas.microsoft.com/office/drawing/2014/main" id="{CCC0A8F0-5948-4883-46E9-54F7D7D58D29}"/>
              </a:ext>
            </a:extLst>
          </p:cNvPr>
          <p:cNvSpPr txBox="1"/>
          <p:nvPr/>
        </p:nvSpPr>
        <p:spPr>
          <a:xfrm>
            <a:off x="1582135" y="1570944"/>
            <a:ext cx="2191472" cy="110795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dirty="0">
                <a:solidFill>
                  <a:srgbClr val="7F7F7F"/>
                </a:solidFill>
                <a:latin typeface="Roboto"/>
                <a:ea typeface="Roboto"/>
                <a:cs typeface="Roboto"/>
                <a:sym typeface="Roboto"/>
              </a:rPr>
              <a:t> Strengthen Award Categories to Reflect Noise Reduction</a:t>
            </a:r>
            <a:endParaRPr sz="1600" b="1" i="0" u="none" strike="noStrike" cap="none" dirty="0">
              <a:solidFill>
                <a:srgbClr val="7F7F7F"/>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9" name="Google Shape;304;p16">
            <a:extLst>
              <a:ext uri="{FF2B5EF4-FFF2-40B4-BE49-F238E27FC236}">
                <a16:creationId xmlns:a16="http://schemas.microsoft.com/office/drawing/2014/main" id="{AFAABCAE-9C03-85CE-73B5-5DB45728B9BC}"/>
              </a:ext>
            </a:extLst>
          </p:cNvPr>
          <p:cNvSpPr/>
          <p:nvPr/>
        </p:nvSpPr>
        <p:spPr>
          <a:xfrm>
            <a:off x="1600452" y="6317610"/>
            <a:ext cx="2634000" cy="45719"/>
          </a:xfrm>
          <a:prstGeom prst="leftArrow">
            <a:avLst>
              <a:gd name="adj1" fmla="val 50000"/>
              <a:gd name="adj2"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cxnSp>
        <p:nvCxnSpPr>
          <p:cNvPr id="3" name="Straight Connector 2">
            <a:extLst>
              <a:ext uri="{FF2B5EF4-FFF2-40B4-BE49-F238E27FC236}">
                <a16:creationId xmlns:a16="http://schemas.microsoft.com/office/drawing/2014/main" id="{AC690F6A-A3E5-7DAF-C65D-8FBF0799FF20}"/>
              </a:ext>
            </a:extLst>
          </p:cNvPr>
          <p:cNvCxnSpPr>
            <a:cxnSpLocks/>
          </p:cNvCxnSpPr>
          <p:nvPr/>
        </p:nvCxnSpPr>
        <p:spPr>
          <a:xfrm>
            <a:off x="1585661" y="1514758"/>
            <a:ext cx="10124" cy="46727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EF7A0EC-7FE5-F441-8D93-CD572F89DD1A}"/>
              </a:ext>
            </a:extLst>
          </p:cNvPr>
          <p:cNvSpPr/>
          <p:nvPr/>
        </p:nvSpPr>
        <p:spPr>
          <a:xfrm>
            <a:off x="4420792" y="102581"/>
            <a:ext cx="3244543" cy="461665"/>
          </a:xfrm>
          <a:prstGeom prst="rect">
            <a:avLst/>
          </a:prstGeom>
        </p:spPr>
        <p:txBody>
          <a:bodyPr wrap="none">
            <a:spAutoFit/>
          </a:bodyPr>
          <a:lstStyle/>
          <a:p>
            <a:r>
              <a:rPr lang="en-US" sz="2400" dirty="0"/>
              <a:t>SESSION THREE (Cont’d)</a:t>
            </a:r>
          </a:p>
        </p:txBody>
      </p:sp>
    </p:spTree>
    <p:extLst>
      <p:ext uri="{BB962C8B-B14F-4D97-AF65-F5344CB8AC3E}">
        <p14:creationId xmlns:p14="http://schemas.microsoft.com/office/powerpoint/2010/main" val="17197023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8" name="Google Shape;318;p17"/>
          <p:cNvSpPr txBox="1">
            <a:spLocks noGrp="1"/>
          </p:cNvSpPr>
          <p:nvPr>
            <p:ph type="title"/>
          </p:nvPr>
        </p:nvSpPr>
        <p:spPr>
          <a:xfrm>
            <a:off x="509751" y="572119"/>
            <a:ext cx="11272345" cy="88106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Font typeface="Archivo"/>
              <a:buNone/>
            </a:pPr>
            <a:r>
              <a:rPr lang="en-US" sz="3500" dirty="0"/>
              <a:t>Does Your FQP Adequately Address Community Impacts? </a:t>
            </a:r>
            <a:endParaRPr sz="3500" dirty="0"/>
          </a:p>
        </p:txBody>
      </p:sp>
      <p:pic>
        <p:nvPicPr>
          <p:cNvPr id="9" name="Picture 8">
            <a:extLst>
              <a:ext uri="{FF2B5EF4-FFF2-40B4-BE49-F238E27FC236}">
                <a16:creationId xmlns:a16="http://schemas.microsoft.com/office/drawing/2014/main" id="{2F9ED2C9-C63D-B99D-7059-96229331F1BE}"/>
              </a:ext>
            </a:extLst>
          </p:cNvPr>
          <p:cNvPicPr>
            <a:picLocks noChangeAspect="1"/>
          </p:cNvPicPr>
          <p:nvPr/>
        </p:nvPicPr>
        <p:blipFill>
          <a:blip r:embed="rId3"/>
          <a:stretch>
            <a:fillRect/>
          </a:stretch>
        </p:blipFill>
        <p:spPr>
          <a:xfrm>
            <a:off x="2357435" y="1262743"/>
            <a:ext cx="6743700" cy="5496994"/>
          </a:xfrm>
          <a:prstGeom prst="rect">
            <a:avLst/>
          </a:prstGeom>
        </p:spPr>
      </p:pic>
      <p:sp>
        <p:nvSpPr>
          <p:cNvPr id="2" name="Rectangle 1">
            <a:extLst>
              <a:ext uri="{FF2B5EF4-FFF2-40B4-BE49-F238E27FC236}">
                <a16:creationId xmlns:a16="http://schemas.microsoft.com/office/drawing/2014/main" id="{C6F7CBCE-C6A0-0E48-965B-D62D9E7B6D33}"/>
              </a:ext>
            </a:extLst>
          </p:cNvPr>
          <p:cNvSpPr/>
          <p:nvPr/>
        </p:nvSpPr>
        <p:spPr>
          <a:xfrm>
            <a:off x="1139688" y="224934"/>
            <a:ext cx="9303026" cy="461665"/>
          </a:xfrm>
          <a:prstGeom prst="rect">
            <a:avLst/>
          </a:prstGeom>
        </p:spPr>
        <p:txBody>
          <a:bodyPr wrap="square">
            <a:spAutoFit/>
          </a:bodyPr>
          <a:lstStyle/>
          <a:p>
            <a:pPr algn="ctr"/>
            <a:r>
              <a:rPr lang="en-US" sz="2400" dirty="0"/>
              <a:t>SESSION THREE (Cont’d)</a:t>
            </a:r>
          </a:p>
        </p:txBody>
      </p:sp>
    </p:spTree>
    <p:extLst>
      <p:ext uri="{BB962C8B-B14F-4D97-AF65-F5344CB8AC3E}">
        <p14:creationId xmlns:p14="http://schemas.microsoft.com/office/powerpoint/2010/main" val="18190251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8291D-5EBA-AF44-B1CE-A6C014D5AD65}"/>
              </a:ext>
            </a:extLst>
          </p:cNvPr>
          <p:cNvSpPr>
            <a:spLocks noGrp="1"/>
          </p:cNvSpPr>
          <p:nvPr>
            <p:ph type="title"/>
          </p:nvPr>
        </p:nvSpPr>
        <p:spPr>
          <a:xfrm>
            <a:off x="838200" y="365125"/>
            <a:ext cx="10797208" cy="1325563"/>
          </a:xfrm>
        </p:spPr>
        <p:txBody>
          <a:bodyPr>
            <a:normAutofit fontScale="90000"/>
          </a:bodyPr>
          <a:lstStyle/>
          <a:p>
            <a:pPr algn="ctr"/>
            <a:r>
              <a:rPr lang="en-US" sz="3900" b="1" dirty="0">
                <a:latin typeface="Calibri" panose="020F0502020204030204" pitchFamily="34" charset="0"/>
                <a:cs typeface="Calibri" panose="020F0502020204030204" pitchFamily="34" charset="0"/>
              </a:rPr>
              <a:t>SESSION FOUR</a:t>
            </a:r>
            <a:br>
              <a:rPr lang="en-US" sz="3000" b="1" dirty="0">
                <a:latin typeface="Calibri" panose="020F0502020204030204" pitchFamily="34" charset="0"/>
                <a:cs typeface="Calibri" panose="020F0502020204030204" pitchFamily="34" charset="0"/>
              </a:rPr>
            </a:br>
            <a:r>
              <a:rPr lang="en-US" sz="3300" u="sng" dirty="0">
                <a:latin typeface="Calibri" panose="020F0502020204030204" pitchFamily="34" charset="0"/>
                <a:cs typeface="Calibri" panose="020F0502020204030204" pitchFamily="34" charset="0"/>
              </a:rPr>
              <a:t>Perspectives on Environmental Impacts and Environmental Justice</a:t>
            </a:r>
          </a:p>
        </p:txBody>
      </p:sp>
      <p:sp>
        <p:nvSpPr>
          <p:cNvPr id="3" name="Content Placeholder 2">
            <a:extLst>
              <a:ext uri="{FF2B5EF4-FFF2-40B4-BE49-F238E27FC236}">
                <a16:creationId xmlns:a16="http://schemas.microsoft.com/office/drawing/2014/main" id="{0EA4BB70-9FFE-1C49-94AC-3F24541B27C7}"/>
              </a:ext>
            </a:extLst>
          </p:cNvPr>
          <p:cNvSpPr>
            <a:spLocks noGrp="1"/>
          </p:cNvSpPr>
          <p:nvPr>
            <p:ph idx="1"/>
          </p:nvPr>
        </p:nvSpPr>
        <p:spPr>
          <a:xfrm>
            <a:off x="106017" y="2279374"/>
            <a:ext cx="11529391" cy="3803374"/>
          </a:xfrm>
        </p:spPr>
        <p:txBody>
          <a:bodyPr>
            <a:normAutofit lnSpcReduction="10000"/>
          </a:bodyPr>
          <a:lstStyle/>
          <a:p>
            <a:r>
              <a:rPr lang="en-US" sz="2200" b="1" dirty="0"/>
              <a:t>Environmental Justice in Airport Planning Practice </a:t>
            </a:r>
            <a:r>
              <a:rPr lang="en-US" sz="2200" dirty="0"/>
              <a:t>– Amber McNair, Ohio State University</a:t>
            </a:r>
          </a:p>
          <a:p>
            <a:pPr lvl="1"/>
            <a:r>
              <a:rPr lang="en-US" sz="2000" dirty="0"/>
              <a:t>Described how the FAA and airport owners framed and evaluated environmental justice in the NEPA planning process for airport expansion projects.  Discussed emerging environmental and US Airport planning topics.</a:t>
            </a:r>
          </a:p>
          <a:p>
            <a:pPr marL="457200" lvl="1" indent="0">
              <a:buNone/>
            </a:pPr>
            <a:endParaRPr lang="en-US" sz="1800" dirty="0"/>
          </a:p>
          <a:p>
            <a:r>
              <a:rPr lang="en-US" sz="2200" b="1" dirty="0"/>
              <a:t>Perspectives on the Environmental Justice Journey in Aviation’s Purview </a:t>
            </a:r>
            <a:r>
              <a:rPr lang="en-US" sz="2200" dirty="0"/>
              <a:t>– Sabrina Johnson &amp; Tai Lung, US EPA</a:t>
            </a:r>
          </a:p>
          <a:p>
            <a:pPr lvl="1"/>
            <a:r>
              <a:rPr lang="en-US" sz="2000" dirty="0"/>
              <a:t>Environmental protection for all requires collective action.  Described current challenges and provided perspectives on priorities Environmental Justice and Equity commitments.  Featured a demo of </a:t>
            </a:r>
            <a:r>
              <a:rPr lang="en-US" sz="2000" dirty="0" err="1"/>
              <a:t>EJScreen</a:t>
            </a:r>
            <a:r>
              <a:rPr lang="en-US" sz="2000" dirty="0"/>
              <a:t>, EPA’s Environmental Justice Screening &amp; Mapping Tool.</a:t>
            </a:r>
          </a:p>
          <a:p>
            <a:pPr lvl="1"/>
            <a:endParaRPr lang="en-US" sz="1800" dirty="0"/>
          </a:p>
          <a:p>
            <a:r>
              <a:rPr lang="en-US" sz="2200" b="1" dirty="0"/>
              <a:t>FAA Perspectives on Environmental Impacts and Environmental Justice </a:t>
            </a:r>
            <a:r>
              <a:rPr lang="en-US" sz="2200" dirty="0"/>
              <a:t>– Don </a:t>
            </a:r>
            <a:r>
              <a:rPr lang="en-US" sz="2200" dirty="0" err="1"/>
              <a:t>Scata</a:t>
            </a:r>
            <a:r>
              <a:rPr lang="en-US" sz="2200" dirty="0"/>
              <a:t>, FAA</a:t>
            </a:r>
          </a:p>
        </p:txBody>
      </p:sp>
      <p:sp>
        <p:nvSpPr>
          <p:cNvPr id="4" name="TextBox 3">
            <a:extLst>
              <a:ext uri="{FF2B5EF4-FFF2-40B4-BE49-F238E27FC236}">
                <a16:creationId xmlns:a16="http://schemas.microsoft.com/office/drawing/2014/main" id="{840C443A-888E-6943-9E36-90E7842A9984}"/>
              </a:ext>
            </a:extLst>
          </p:cNvPr>
          <p:cNvSpPr txBox="1"/>
          <p:nvPr/>
        </p:nvSpPr>
        <p:spPr>
          <a:xfrm>
            <a:off x="1657350" y="6219409"/>
            <a:ext cx="9486900" cy="369332"/>
          </a:xfrm>
          <a:prstGeom prst="rect">
            <a:avLst/>
          </a:prstGeom>
          <a:noFill/>
        </p:spPr>
        <p:txBody>
          <a:bodyPr wrap="square" rtlCol="0">
            <a:spAutoFit/>
          </a:bodyPr>
          <a:lstStyle/>
          <a:p>
            <a:r>
              <a:rPr lang="en-US" dirty="0">
                <a:hlinkClick r:id="rId2"/>
              </a:rPr>
              <a:t>https://anesymposium.aqrc.ucdavis.edu/2024-program-information#EnvironmentalImpacts</a:t>
            </a:r>
            <a:r>
              <a:rPr lang="en-US" dirty="0"/>
              <a:t> </a:t>
            </a:r>
          </a:p>
        </p:txBody>
      </p:sp>
      <p:sp>
        <p:nvSpPr>
          <p:cNvPr id="6" name="Rectangle 5">
            <a:extLst>
              <a:ext uri="{FF2B5EF4-FFF2-40B4-BE49-F238E27FC236}">
                <a16:creationId xmlns:a16="http://schemas.microsoft.com/office/drawing/2014/main" id="{D552607C-0874-7E49-B0BD-D08A3F6D3EB7}"/>
              </a:ext>
            </a:extLst>
          </p:cNvPr>
          <p:cNvSpPr/>
          <p:nvPr/>
        </p:nvSpPr>
        <p:spPr>
          <a:xfrm>
            <a:off x="278296" y="1671846"/>
            <a:ext cx="11714921" cy="430887"/>
          </a:xfrm>
          <a:prstGeom prst="rect">
            <a:avLst/>
          </a:prstGeom>
        </p:spPr>
        <p:txBody>
          <a:bodyPr wrap="square">
            <a:spAutoFit/>
          </a:bodyPr>
          <a:lstStyle/>
          <a:p>
            <a:pPr algn="ctr"/>
            <a:r>
              <a:rPr lang="en-US" sz="2200" dirty="0"/>
              <a:t>Environmental justice is a critical part of the framing for sustainable aviation.  </a:t>
            </a:r>
          </a:p>
        </p:txBody>
      </p:sp>
      <p:sp>
        <p:nvSpPr>
          <p:cNvPr id="7" name="Slide Number Placeholder 6">
            <a:extLst>
              <a:ext uri="{FF2B5EF4-FFF2-40B4-BE49-F238E27FC236}">
                <a16:creationId xmlns:a16="http://schemas.microsoft.com/office/drawing/2014/main" id="{82DD500B-7CC0-E94F-A1CA-114E1BC2CC99}"/>
              </a:ext>
            </a:extLst>
          </p:cNvPr>
          <p:cNvSpPr>
            <a:spLocks noGrp="1"/>
          </p:cNvSpPr>
          <p:nvPr>
            <p:ph type="sldNum" sz="quarter" idx="12"/>
          </p:nvPr>
        </p:nvSpPr>
        <p:spPr/>
        <p:txBody>
          <a:bodyPr/>
          <a:lstStyle/>
          <a:p>
            <a:fld id="{77F4578E-AB0A-0846-B678-1CAEF8CF63B4}" type="slidenum">
              <a:rPr lang="en-US" smtClean="0"/>
              <a:t>37</a:t>
            </a:fld>
            <a:endParaRPr lang="en-US"/>
          </a:p>
        </p:txBody>
      </p:sp>
    </p:spTree>
    <p:extLst>
      <p:ext uri="{BB962C8B-B14F-4D97-AF65-F5344CB8AC3E}">
        <p14:creationId xmlns:p14="http://schemas.microsoft.com/office/powerpoint/2010/main" val="37369532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ADF7F-CC2D-154C-AAA4-8E350FFF3FC7}"/>
              </a:ext>
            </a:extLst>
          </p:cNvPr>
          <p:cNvSpPr>
            <a:spLocks noGrp="1"/>
          </p:cNvSpPr>
          <p:nvPr>
            <p:ph type="title"/>
          </p:nvPr>
        </p:nvSpPr>
        <p:spPr>
          <a:xfrm>
            <a:off x="0" y="357808"/>
            <a:ext cx="12192000" cy="1364974"/>
          </a:xfrm>
        </p:spPr>
        <p:txBody>
          <a:bodyPr>
            <a:normAutofit fontScale="90000"/>
          </a:bodyPr>
          <a:lstStyle/>
          <a:p>
            <a:pPr algn="ctr"/>
            <a:r>
              <a:rPr lang="en-US" sz="4000" b="1" dirty="0">
                <a:latin typeface="Calibri" panose="020F0502020204030204" pitchFamily="34" charset="0"/>
                <a:cs typeface="Calibri" panose="020F0502020204030204" pitchFamily="34" charset="0"/>
              </a:rPr>
              <a:t>SESSION FIVE</a:t>
            </a:r>
            <a:br>
              <a:rPr lang="en-US" sz="3000" b="1" dirty="0">
                <a:latin typeface="Calibri" panose="020F0502020204030204" pitchFamily="34" charset="0"/>
                <a:cs typeface="Calibri" panose="020F0502020204030204" pitchFamily="34" charset="0"/>
              </a:rPr>
            </a:br>
            <a:r>
              <a:rPr lang="en-US" sz="3300" u="sng" dirty="0">
                <a:latin typeface="Calibri" panose="020F0502020204030204" pitchFamily="34" charset="0"/>
                <a:cs typeface="Calibri" panose="020F0502020204030204" pitchFamily="34" charset="0"/>
              </a:rPr>
              <a:t>Conquering Regional Air Transportation with a Reduced Noise Footprint (AAM)</a:t>
            </a:r>
          </a:p>
        </p:txBody>
      </p:sp>
      <p:sp>
        <p:nvSpPr>
          <p:cNvPr id="3" name="Content Placeholder 2">
            <a:extLst>
              <a:ext uri="{FF2B5EF4-FFF2-40B4-BE49-F238E27FC236}">
                <a16:creationId xmlns:a16="http://schemas.microsoft.com/office/drawing/2014/main" id="{B243DB23-4D1B-F44D-A375-E0EBFB4C9B69}"/>
              </a:ext>
            </a:extLst>
          </p:cNvPr>
          <p:cNvSpPr>
            <a:spLocks noGrp="1"/>
          </p:cNvSpPr>
          <p:nvPr>
            <p:ph idx="1"/>
          </p:nvPr>
        </p:nvSpPr>
        <p:spPr>
          <a:xfrm>
            <a:off x="331305" y="2295525"/>
            <a:ext cx="11009243" cy="3660775"/>
          </a:xfrm>
        </p:spPr>
        <p:txBody>
          <a:bodyPr>
            <a:normAutofit fontScale="92500" lnSpcReduction="20000"/>
          </a:bodyPr>
          <a:lstStyle/>
          <a:p>
            <a:r>
              <a:rPr lang="en-US" sz="2200" b="1" dirty="0"/>
              <a:t>An Overview of NASA Research on AAM Noise and a Recent Noise and Number Study</a:t>
            </a:r>
            <a:r>
              <a:rPr lang="en-US" sz="2200" dirty="0"/>
              <a:t> </a:t>
            </a:r>
          </a:p>
          <a:p>
            <a:pPr lvl="1"/>
            <a:r>
              <a:rPr lang="en-US" sz="2200" dirty="0"/>
              <a:t>Aaron Vaughn, NASA Langley Research Center</a:t>
            </a:r>
          </a:p>
          <a:p>
            <a:pPr lvl="2"/>
            <a:r>
              <a:rPr lang="en-US" sz="2200" dirty="0"/>
              <a:t>NASA conducts psychoacoustic research on the human response to Urban Air Mobility (UAM) vehicles as part of its Advanced Air Mobility (AAM) mission. </a:t>
            </a:r>
          </a:p>
          <a:p>
            <a:pPr lvl="2"/>
            <a:r>
              <a:rPr lang="en-US" sz="2200" dirty="0"/>
              <a:t>This presentation provides an overview of NASA’s role in AAM research with an emphasis on recent work investigating people’s response to frequent UAM vehicle flyover sounds. </a:t>
            </a:r>
            <a:r>
              <a:rPr lang="en-US" sz="1800" dirty="0"/>
              <a:t> </a:t>
            </a:r>
          </a:p>
          <a:p>
            <a:pPr marL="457200" lvl="1" indent="0">
              <a:buNone/>
            </a:pPr>
            <a:endParaRPr lang="en-US" sz="2200" dirty="0"/>
          </a:p>
          <a:p>
            <a:r>
              <a:rPr lang="en-US" sz="2200" b="1" dirty="0"/>
              <a:t>FBO Infrastructure:  Preparing for Electric Aviation</a:t>
            </a:r>
            <a:r>
              <a:rPr lang="en-US" sz="2200" dirty="0"/>
              <a:t> </a:t>
            </a:r>
          </a:p>
          <a:p>
            <a:pPr lvl="1"/>
            <a:r>
              <a:rPr lang="en-US" dirty="0"/>
              <a:t>Scott Cutshall, Clay Lacy Aviation</a:t>
            </a:r>
          </a:p>
          <a:p>
            <a:pPr marL="0" indent="0">
              <a:buNone/>
            </a:pPr>
            <a:endParaRPr lang="en-US" sz="2200" dirty="0"/>
          </a:p>
          <a:p>
            <a:r>
              <a:rPr lang="en-US" sz="2200" b="1" dirty="0"/>
              <a:t>Investigating &amp; Guiding Outcomes for Advances Air Mobility (AAM)</a:t>
            </a:r>
            <a:r>
              <a:rPr lang="en-US" sz="2200" dirty="0"/>
              <a:t> </a:t>
            </a:r>
          </a:p>
          <a:p>
            <a:pPr lvl="1"/>
            <a:r>
              <a:rPr lang="en-US" sz="2000" dirty="0"/>
              <a:t>Matt Friedman, </a:t>
            </a:r>
            <a:r>
              <a:rPr lang="en-US" sz="2000" dirty="0" err="1"/>
              <a:t>CalTrans</a:t>
            </a:r>
            <a:endParaRPr lang="en-US" sz="2000" dirty="0"/>
          </a:p>
        </p:txBody>
      </p:sp>
      <p:sp>
        <p:nvSpPr>
          <p:cNvPr id="4" name="TextBox 3">
            <a:extLst>
              <a:ext uri="{FF2B5EF4-FFF2-40B4-BE49-F238E27FC236}">
                <a16:creationId xmlns:a16="http://schemas.microsoft.com/office/drawing/2014/main" id="{EB008F66-4D3B-6348-B75E-5DB6C172F73F}"/>
              </a:ext>
            </a:extLst>
          </p:cNvPr>
          <p:cNvSpPr txBox="1"/>
          <p:nvPr/>
        </p:nvSpPr>
        <p:spPr>
          <a:xfrm>
            <a:off x="1134165" y="6130924"/>
            <a:ext cx="10206383" cy="400110"/>
          </a:xfrm>
          <a:prstGeom prst="rect">
            <a:avLst/>
          </a:prstGeom>
          <a:noFill/>
        </p:spPr>
        <p:txBody>
          <a:bodyPr wrap="square" rtlCol="0">
            <a:spAutoFit/>
          </a:bodyPr>
          <a:lstStyle/>
          <a:p>
            <a:pPr algn="ctr"/>
            <a:r>
              <a:rPr lang="en-US" sz="2000" dirty="0">
                <a:hlinkClick r:id="rId2"/>
              </a:rPr>
              <a:t>https://anesymposium.aqrc.ucdavis.edu/2024-program-information#AAM</a:t>
            </a:r>
            <a:r>
              <a:rPr lang="en-US" sz="2000" dirty="0"/>
              <a:t> </a:t>
            </a:r>
          </a:p>
        </p:txBody>
      </p:sp>
      <p:sp>
        <p:nvSpPr>
          <p:cNvPr id="5" name="Slide Number Placeholder 4">
            <a:extLst>
              <a:ext uri="{FF2B5EF4-FFF2-40B4-BE49-F238E27FC236}">
                <a16:creationId xmlns:a16="http://schemas.microsoft.com/office/drawing/2014/main" id="{6B0803F2-DACE-CA40-98B5-A3F2EA95F75B}"/>
              </a:ext>
            </a:extLst>
          </p:cNvPr>
          <p:cNvSpPr>
            <a:spLocks noGrp="1"/>
          </p:cNvSpPr>
          <p:nvPr>
            <p:ph type="sldNum" sz="quarter" idx="12"/>
          </p:nvPr>
        </p:nvSpPr>
        <p:spPr/>
        <p:txBody>
          <a:bodyPr/>
          <a:lstStyle/>
          <a:p>
            <a:fld id="{77F4578E-AB0A-0846-B678-1CAEF8CF63B4}" type="slidenum">
              <a:rPr lang="en-US" smtClean="0"/>
              <a:t>38</a:t>
            </a:fld>
            <a:endParaRPr lang="en-US"/>
          </a:p>
        </p:txBody>
      </p:sp>
    </p:spTree>
    <p:extLst>
      <p:ext uri="{BB962C8B-B14F-4D97-AF65-F5344CB8AC3E}">
        <p14:creationId xmlns:p14="http://schemas.microsoft.com/office/powerpoint/2010/main" val="36287767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7F64C-14F7-793D-B6E0-4DA9CC8CE7BF}"/>
              </a:ext>
            </a:extLst>
          </p:cNvPr>
          <p:cNvSpPr>
            <a:spLocks noGrp="1"/>
          </p:cNvSpPr>
          <p:nvPr>
            <p:ph type="ctrTitle"/>
          </p:nvPr>
        </p:nvSpPr>
        <p:spPr>
          <a:xfrm>
            <a:off x="-145773" y="717344"/>
            <a:ext cx="12085982" cy="1510749"/>
          </a:xfrm>
        </p:spPr>
        <p:txBody>
          <a:bodyPr>
            <a:normAutofit fontScale="90000"/>
          </a:bodyPr>
          <a:lstStyle/>
          <a:p>
            <a:r>
              <a:rPr lang="en-US" sz="3300" dirty="0"/>
              <a:t>FBO &amp; AIRPORT INFRASTRUCTURE</a:t>
            </a:r>
            <a:br>
              <a:rPr lang="en-US" sz="3300" dirty="0"/>
            </a:br>
            <a:r>
              <a:rPr lang="en-US" sz="3300" b="1" dirty="0">
                <a:solidFill>
                  <a:srgbClr val="C00000"/>
                </a:solidFill>
              </a:rPr>
              <a:t>PREPARING FOR ELECTRIC AVIATION</a:t>
            </a:r>
            <a:br>
              <a:rPr lang="en-US" sz="4000" b="1" dirty="0">
                <a:solidFill>
                  <a:srgbClr val="C00000"/>
                </a:solidFill>
              </a:rPr>
            </a:br>
            <a:endParaRPr lang="en-US" sz="4000" dirty="0"/>
          </a:p>
        </p:txBody>
      </p:sp>
      <p:sp>
        <p:nvSpPr>
          <p:cNvPr id="3" name="Subtitle 2">
            <a:extLst>
              <a:ext uri="{FF2B5EF4-FFF2-40B4-BE49-F238E27FC236}">
                <a16:creationId xmlns:a16="http://schemas.microsoft.com/office/drawing/2014/main" id="{B064DCBD-5387-3A52-0AAD-E4F9FBD71ECA}"/>
              </a:ext>
            </a:extLst>
          </p:cNvPr>
          <p:cNvSpPr>
            <a:spLocks noGrp="1"/>
          </p:cNvSpPr>
          <p:nvPr>
            <p:ph type="subTitle" idx="1"/>
          </p:nvPr>
        </p:nvSpPr>
        <p:spPr>
          <a:xfrm>
            <a:off x="1179444" y="2763011"/>
            <a:ext cx="9144000" cy="584960"/>
          </a:xfrm>
        </p:spPr>
        <p:txBody>
          <a:bodyPr>
            <a:normAutofit/>
          </a:bodyPr>
          <a:lstStyle/>
          <a:p>
            <a:pPr algn="l"/>
            <a:endParaRPr lang="en-US" dirty="0"/>
          </a:p>
          <a:p>
            <a:pPr algn="l"/>
            <a:endParaRPr lang="en-US" dirty="0"/>
          </a:p>
          <a:p>
            <a:pPr algn="l"/>
            <a:endParaRPr lang="en-US" sz="1800" dirty="0"/>
          </a:p>
          <a:p>
            <a:pPr algn="l"/>
            <a:endParaRPr lang="en-US" sz="1800" dirty="0"/>
          </a:p>
        </p:txBody>
      </p:sp>
      <p:pic>
        <p:nvPicPr>
          <p:cNvPr id="4" name="Picture 3">
            <a:extLst>
              <a:ext uri="{FF2B5EF4-FFF2-40B4-BE49-F238E27FC236}">
                <a16:creationId xmlns:a16="http://schemas.microsoft.com/office/drawing/2014/main" id="{66D324E8-2D63-0D43-87DC-AF8FCD4DFEBD}"/>
              </a:ext>
            </a:extLst>
          </p:cNvPr>
          <p:cNvPicPr>
            <a:picLocks noChangeAspect="1"/>
          </p:cNvPicPr>
          <p:nvPr/>
        </p:nvPicPr>
        <p:blipFill>
          <a:blip r:embed="rId2"/>
          <a:stretch>
            <a:fillRect/>
          </a:stretch>
        </p:blipFill>
        <p:spPr>
          <a:xfrm>
            <a:off x="0" y="4068417"/>
            <a:ext cx="4608385" cy="2789583"/>
          </a:xfrm>
          <a:prstGeom prst="rect">
            <a:avLst/>
          </a:prstGeom>
        </p:spPr>
      </p:pic>
      <p:sp>
        <p:nvSpPr>
          <p:cNvPr id="5" name="Rectangle 4">
            <a:extLst>
              <a:ext uri="{FF2B5EF4-FFF2-40B4-BE49-F238E27FC236}">
                <a16:creationId xmlns:a16="http://schemas.microsoft.com/office/drawing/2014/main" id="{3C6AB628-A79B-5B40-B39F-61CB4BC5EDD9}"/>
              </a:ext>
            </a:extLst>
          </p:cNvPr>
          <p:cNvSpPr/>
          <p:nvPr/>
        </p:nvSpPr>
        <p:spPr>
          <a:xfrm>
            <a:off x="0" y="1710327"/>
            <a:ext cx="12085983" cy="369332"/>
          </a:xfrm>
          <a:prstGeom prst="rect">
            <a:avLst/>
          </a:prstGeom>
        </p:spPr>
        <p:txBody>
          <a:bodyPr wrap="square">
            <a:spAutoFit/>
          </a:bodyPr>
          <a:lstStyle/>
          <a:p>
            <a:pPr algn="ctr"/>
            <a:r>
              <a:rPr lang="en-US" dirty="0"/>
              <a:t>Clay Lacy Aviation | Scott Cutshall – John Wayne Airport</a:t>
            </a:r>
          </a:p>
        </p:txBody>
      </p:sp>
      <p:sp>
        <p:nvSpPr>
          <p:cNvPr id="6" name="Rectangle 5">
            <a:extLst>
              <a:ext uri="{FF2B5EF4-FFF2-40B4-BE49-F238E27FC236}">
                <a16:creationId xmlns:a16="http://schemas.microsoft.com/office/drawing/2014/main" id="{3D72E922-6179-A243-9098-7802613400BB}"/>
              </a:ext>
            </a:extLst>
          </p:cNvPr>
          <p:cNvSpPr/>
          <p:nvPr/>
        </p:nvSpPr>
        <p:spPr>
          <a:xfrm>
            <a:off x="796988" y="300620"/>
            <a:ext cx="10507115" cy="461665"/>
          </a:xfrm>
          <a:prstGeom prst="rect">
            <a:avLst/>
          </a:prstGeom>
        </p:spPr>
        <p:txBody>
          <a:bodyPr wrap="square">
            <a:spAutoFit/>
          </a:bodyPr>
          <a:lstStyle/>
          <a:p>
            <a:pPr algn="ctr"/>
            <a:r>
              <a:rPr lang="en-US" sz="2400" dirty="0"/>
              <a:t>SESSION FIVE (Cont’d)</a:t>
            </a:r>
          </a:p>
        </p:txBody>
      </p:sp>
      <p:sp>
        <p:nvSpPr>
          <p:cNvPr id="8" name="Rectangle 7">
            <a:extLst>
              <a:ext uri="{FF2B5EF4-FFF2-40B4-BE49-F238E27FC236}">
                <a16:creationId xmlns:a16="http://schemas.microsoft.com/office/drawing/2014/main" id="{661D2444-CCE9-0C43-93A1-F669A884B46F}"/>
              </a:ext>
            </a:extLst>
          </p:cNvPr>
          <p:cNvSpPr/>
          <p:nvPr/>
        </p:nvSpPr>
        <p:spPr>
          <a:xfrm>
            <a:off x="4888040" y="2228093"/>
            <a:ext cx="7052169" cy="4401205"/>
          </a:xfrm>
          <a:prstGeom prst="rect">
            <a:avLst/>
          </a:prstGeom>
        </p:spPr>
        <p:txBody>
          <a:bodyPr wrap="square">
            <a:spAutoFit/>
          </a:bodyPr>
          <a:lstStyle/>
          <a:p>
            <a:pPr marL="285750" indent="-285750">
              <a:buFont typeface="Arial" panose="020B0604020202020204" pitchFamily="34" charset="0"/>
              <a:buChar char="•"/>
            </a:pPr>
            <a:r>
              <a:rPr lang="en-US" sz="2000" dirty="0"/>
              <a:t>Clay Lacy is primarily and aircraft management company, managing a 160 private aircraft.  About half of the airplanes are available for charter.  </a:t>
            </a:r>
          </a:p>
          <a:p>
            <a:pPr marL="285750" indent="-285750">
              <a:buFont typeface="Arial" panose="020B0604020202020204" pitchFamily="34" charset="0"/>
              <a:buChar char="•"/>
            </a:pPr>
            <a:r>
              <a:rPr lang="en-US" sz="2000" dirty="0"/>
              <a:t>They have 2 FBOs, VNY and John Wayne Airport and opening their third in Connecticut (2 hour drive from Park City) in Summer 2024.   </a:t>
            </a:r>
          </a:p>
          <a:p>
            <a:pPr marL="285750" indent="-285750">
              <a:buFont typeface="Arial" panose="020B0604020202020204" pitchFamily="34" charset="0"/>
              <a:buChar char="•"/>
            </a:pPr>
            <a:r>
              <a:rPr lang="en-US" sz="2000" dirty="0"/>
              <a:t>The perspectives come from his experience with talking with a variety of </a:t>
            </a:r>
            <a:r>
              <a:rPr lang="en-US" sz="2000" dirty="0" err="1"/>
              <a:t>eVTOL</a:t>
            </a:r>
            <a:r>
              <a:rPr lang="en-US" sz="2000" dirty="0"/>
              <a:t> manufacturers and a group they are working with in  constructing their new FBO at John Wayne Airport.  And through these conversations, they have planed for and are preparing to begin installing charging infrastructure for electric aircraft. </a:t>
            </a:r>
          </a:p>
          <a:p>
            <a:pPr marL="285750" indent="-285750">
              <a:buFont typeface="Arial" panose="020B0604020202020204" pitchFamily="34" charset="0"/>
              <a:buChar char="•"/>
            </a:pPr>
            <a:r>
              <a:rPr lang="en-US" sz="2000" dirty="0"/>
              <a:t>Clay Lacy is planning now with utility providers and permitting with their airports to prepare for Electric Aviation.</a:t>
            </a:r>
          </a:p>
        </p:txBody>
      </p:sp>
    </p:spTree>
    <p:extLst>
      <p:ext uri="{BB962C8B-B14F-4D97-AF65-F5344CB8AC3E}">
        <p14:creationId xmlns:p14="http://schemas.microsoft.com/office/powerpoint/2010/main" val="3240922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B5BDF-C16E-BB4F-A20B-12673C1B5D84}"/>
              </a:ext>
            </a:extLst>
          </p:cNvPr>
          <p:cNvSpPr>
            <a:spLocks noGrp="1"/>
          </p:cNvSpPr>
          <p:nvPr>
            <p:ph type="title"/>
          </p:nvPr>
        </p:nvSpPr>
        <p:spPr>
          <a:xfrm>
            <a:off x="749300" y="0"/>
            <a:ext cx="10515600" cy="1830388"/>
          </a:xfrm>
        </p:spPr>
        <p:txBody>
          <a:bodyPr>
            <a:normAutofit/>
          </a:bodyPr>
          <a:lstStyle/>
          <a:p>
            <a:pPr algn="ctr"/>
            <a:r>
              <a:rPr lang="en-US" sz="2400" dirty="0"/>
              <a:t>SESSION ONE (Cont’d)</a:t>
            </a:r>
            <a:br>
              <a:rPr lang="en-US" dirty="0"/>
            </a:br>
            <a:r>
              <a:rPr lang="en-US" sz="3000" b="1" dirty="0"/>
              <a:t>The SEA Stakeholder Advisory Round Table:  Focusing on the Art of the Possible</a:t>
            </a:r>
          </a:p>
        </p:txBody>
      </p:sp>
      <p:sp>
        <p:nvSpPr>
          <p:cNvPr id="3" name="Content Placeholder 2">
            <a:extLst>
              <a:ext uri="{FF2B5EF4-FFF2-40B4-BE49-F238E27FC236}">
                <a16:creationId xmlns:a16="http://schemas.microsoft.com/office/drawing/2014/main" id="{7C6C3360-6D1E-1B40-8B3F-138CAFB046A9}"/>
              </a:ext>
            </a:extLst>
          </p:cNvPr>
          <p:cNvSpPr>
            <a:spLocks noGrp="1"/>
          </p:cNvSpPr>
          <p:nvPr>
            <p:ph idx="1"/>
          </p:nvPr>
        </p:nvSpPr>
        <p:spPr>
          <a:xfrm>
            <a:off x="145774" y="1736034"/>
            <a:ext cx="11555896" cy="4373218"/>
          </a:xfrm>
        </p:spPr>
        <p:txBody>
          <a:bodyPr>
            <a:normAutofit fontScale="92500" lnSpcReduction="20000"/>
          </a:bodyPr>
          <a:lstStyle/>
          <a:p>
            <a:pPr fontAlgn="base"/>
            <a:r>
              <a:rPr lang="en-US" sz="2000" dirty="0"/>
              <a:t>SEA Airport, one of the busiest commercial airports in the country - located in a dense residential and commercial area immediately south of Seattle – creating tension between the economic benefits of airport operations versus community concerns about aircraft noise and emissions.  ​Community reacts not only to the amount of noise but also the change to the amount of flights.</a:t>
            </a:r>
          </a:p>
          <a:p>
            <a:pPr marL="0" indent="0" fontAlgn="base">
              <a:buNone/>
            </a:pPr>
            <a:endParaRPr lang="en-US" sz="2000" dirty="0"/>
          </a:p>
          <a:p>
            <a:pPr fontAlgn="base"/>
            <a:r>
              <a:rPr lang="en-US" sz="2000" b="1" u="sng" dirty="0" err="1"/>
              <a:t>StART</a:t>
            </a:r>
            <a:r>
              <a:rPr lang="en-US" sz="2000" b="1" u="sng" dirty="0"/>
              <a:t> OVERVIEW</a:t>
            </a:r>
          </a:p>
          <a:p>
            <a:pPr marL="1200150" lvl="1" indent="-457200">
              <a:lnSpc>
                <a:spcPct val="100000"/>
              </a:lnSpc>
              <a:spcBef>
                <a:spcPts val="0"/>
              </a:spcBef>
            </a:pPr>
            <a:r>
              <a:rPr lang="en-US" sz="2200" dirty="0"/>
              <a:t>A collaborative community forum that brings together the airport, community members, local governments, airlines and the FAA to identify and implement tangible progress on these issues.​</a:t>
            </a:r>
          </a:p>
          <a:p>
            <a:pPr marL="1200150" lvl="1" indent="-457200">
              <a:lnSpc>
                <a:spcPct val="100000"/>
              </a:lnSpc>
              <a:spcBef>
                <a:spcPts val="0"/>
              </a:spcBef>
            </a:pPr>
            <a:r>
              <a:rPr lang="en-US" sz="2200" dirty="0">
                <a:latin typeface="Calibri" panose="020F0502020204030204" pitchFamily="34" charset="0"/>
                <a:cs typeface="Calibri" panose="020F0502020204030204" pitchFamily="34" charset="0"/>
              </a:rPr>
              <a:t>Supports meaningful and collaborative public dialogue and engagement</a:t>
            </a:r>
          </a:p>
          <a:p>
            <a:pPr marL="1200150" lvl="1" indent="-457200">
              <a:lnSpc>
                <a:spcPct val="100000"/>
              </a:lnSpc>
              <a:spcBef>
                <a:spcPts val="0"/>
              </a:spcBef>
              <a:buFont typeface="Arial"/>
              <a:buChar char="•"/>
            </a:pPr>
            <a:r>
              <a:rPr lang="en-US" sz="2200" dirty="0">
                <a:latin typeface="Calibri" panose="020F0502020204030204" pitchFamily="34" charset="0"/>
                <a:ea typeface="+mn-lt"/>
                <a:cs typeface="Calibri" panose="020F0502020204030204" pitchFamily="34" charset="0"/>
              </a:rPr>
              <a:t>Raises public knowledge about the airport and its impacts</a:t>
            </a:r>
            <a:endParaRPr lang="en-US" sz="2200" b="1" dirty="0">
              <a:latin typeface="Calibri" panose="020F0502020204030204" pitchFamily="34" charset="0"/>
              <a:ea typeface="+mn-lt"/>
              <a:cs typeface="Calibri" panose="020F0502020204030204" pitchFamily="34" charset="0"/>
            </a:endParaRPr>
          </a:p>
          <a:p>
            <a:pPr marL="1200150" lvl="1" indent="-457200">
              <a:lnSpc>
                <a:spcPct val="100000"/>
              </a:lnSpc>
              <a:spcBef>
                <a:spcPts val="0"/>
              </a:spcBef>
            </a:pPr>
            <a:r>
              <a:rPr lang="en-US" sz="2200" b="1" dirty="0">
                <a:ea typeface="+mn-lt"/>
                <a:cs typeface="Calibri"/>
              </a:rPr>
              <a:t>Focuses on practical, achievable solutions to address concerns about the airport by the near-airport cities.</a:t>
            </a:r>
          </a:p>
          <a:p>
            <a:pPr marL="1200150" lvl="1" indent="-457200">
              <a:lnSpc>
                <a:spcPct val="100000"/>
              </a:lnSpc>
              <a:spcBef>
                <a:spcPts val="0"/>
              </a:spcBef>
            </a:pPr>
            <a:r>
              <a:rPr lang="en-US" sz="2200" dirty="0">
                <a:latin typeface="Calibri" panose="020F0502020204030204" pitchFamily="34" charset="0"/>
                <a:ea typeface="+mn-lt"/>
                <a:cs typeface="Calibri" panose="020F0502020204030204" pitchFamily="34" charset="0"/>
              </a:rPr>
              <a:t>Consultant serves as facilitator</a:t>
            </a:r>
          </a:p>
          <a:p>
            <a:pPr marL="1200150" lvl="1" indent="-457200">
              <a:lnSpc>
                <a:spcPct val="100000"/>
              </a:lnSpc>
              <a:spcBef>
                <a:spcPts val="0"/>
              </a:spcBef>
            </a:pPr>
            <a:r>
              <a:rPr lang="en-US" sz="2200" dirty="0">
                <a:latin typeface="Calibri" panose="020F0502020204030204" pitchFamily="34" charset="0"/>
                <a:ea typeface="+mn-lt"/>
                <a:cs typeface="Calibri" panose="020F0502020204030204" pitchFamily="34" charset="0"/>
              </a:rPr>
              <a:t>Airport Manager serves as chair</a:t>
            </a:r>
          </a:p>
          <a:p>
            <a:pPr marL="1200150" lvl="1" indent="-457200">
              <a:lnSpc>
                <a:spcPct val="100000"/>
              </a:lnSpc>
              <a:spcBef>
                <a:spcPts val="0"/>
              </a:spcBef>
            </a:pPr>
            <a:r>
              <a:rPr lang="en-US" sz="2200" dirty="0">
                <a:latin typeface="Calibri" panose="020F0502020204030204" pitchFamily="34" charset="0"/>
                <a:ea typeface="+mn-lt"/>
                <a:cs typeface="Calibri" panose="020F0502020204030204" pitchFamily="34" charset="0"/>
              </a:rPr>
              <a:t>Cities appoint two community reps and one city employee</a:t>
            </a:r>
          </a:p>
          <a:p>
            <a:pPr marL="1200150" lvl="1" indent="-457200">
              <a:lnSpc>
                <a:spcPct val="100000"/>
              </a:lnSpc>
              <a:spcBef>
                <a:spcPts val="0"/>
              </a:spcBef>
            </a:pPr>
            <a:r>
              <a:rPr lang="en-US" sz="2200" dirty="0">
                <a:latin typeface="Calibri" panose="020F0502020204030204" pitchFamily="34" charset="0"/>
                <a:ea typeface="+mn-lt"/>
                <a:cs typeface="Calibri" panose="020F0502020204030204" pitchFamily="34" charset="0"/>
              </a:rPr>
              <a:t>Steering Committee guides </a:t>
            </a:r>
            <a:r>
              <a:rPr lang="en-US" sz="2200" dirty="0" err="1">
                <a:latin typeface="Calibri" panose="020F0502020204030204" pitchFamily="34" charset="0"/>
                <a:ea typeface="+mn-lt"/>
                <a:cs typeface="Calibri" panose="020F0502020204030204" pitchFamily="34" charset="0"/>
              </a:rPr>
              <a:t>StART’s</a:t>
            </a:r>
            <a:r>
              <a:rPr lang="en-US" sz="2200" dirty="0">
                <a:latin typeface="Calibri" panose="020F0502020204030204" pitchFamily="34" charset="0"/>
                <a:ea typeface="+mn-lt"/>
                <a:cs typeface="Calibri" panose="020F0502020204030204" pitchFamily="34" charset="0"/>
              </a:rPr>
              <a:t> focus</a:t>
            </a:r>
          </a:p>
          <a:p>
            <a:pPr marL="1200150" lvl="1" indent="-457200">
              <a:lnSpc>
                <a:spcPct val="100000"/>
              </a:lnSpc>
              <a:spcBef>
                <a:spcPts val="0"/>
              </a:spcBef>
            </a:pPr>
            <a:r>
              <a:rPr lang="en-US" sz="2200" dirty="0">
                <a:latin typeface="Calibri" panose="020F0502020204030204" pitchFamily="34" charset="0"/>
                <a:ea typeface="+mn-lt"/>
                <a:cs typeface="Calibri" panose="020F0502020204030204" pitchFamily="34" charset="0"/>
              </a:rPr>
              <a:t>Inaugural meeting: early 2018</a:t>
            </a:r>
          </a:p>
          <a:p>
            <a:pPr fontAlgn="base"/>
            <a:endParaRPr lang="en-US" sz="2000" dirty="0"/>
          </a:p>
          <a:p>
            <a:pPr marL="0" indent="0" fontAlgn="base">
              <a:buNone/>
            </a:pPr>
            <a:endParaRPr lang="en-US" b="0" i="0" dirty="0">
              <a:effectLst/>
            </a:endParaRPr>
          </a:p>
          <a:p>
            <a:endParaRPr lang="en-US" dirty="0"/>
          </a:p>
        </p:txBody>
      </p:sp>
      <p:pic>
        <p:nvPicPr>
          <p:cNvPr id="4" name="Picture 3" descr="A picture containing text&#10;&#10;Description automatically generated">
            <a:extLst>
              <a:ext uri="{FF2B5EF4-FFF2-40B4-BE49-F238E27FC236}">
                <a16:creationId xmlns:a16="http://schemas.microsoft.com/office/drawing/2014/main" id="{172B4B21-DA02-F542-BF3E-E90E6BA6C7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79874"/>
            <a:ext cx="7207421" cy="708991"/>
          </a:xfrm>
          <a:prstGeom prst="rect">
            <a:avLst/>
          </a:prstGeom>
        </p:spPr>
      </p:pic>
      <p:sp>
        <p:nvSpPr>
          <p:cNvPr id="5" name="Slide Number Placeholder 4">
            <a:extLst>
              <a:ext uri="{FF2B5EF4-FFF2-40B4-BE49-F238E27FC236}">
                <a16:creationId xmlns:a16="http://schemas.microsoft.com/office/drawing/2014/main" id="{30364737-BEBD-034C-9E52-589BAF0E942A}"/>
              </a:ext>
            </a:extLst>
          </p:cNvPr>
          <p:cNvSpPr>
            <a:spLocks noGrp="1"/>
          </p:cNvSpPr>
          <p:nvPr>
            <p:ph type="sldNum" sz="quarter" idx="12"/>
          </p:nvPr>
        </p:nvSpPr>
        <p:spPr/>
        <p:txBody>
          <a:bodyPr/>
          <a:lstStyle/>
          <a:p>
            <a:fld id="{77F4578E-AB0A-0846-B678-1CAEF8CF63B4}" type="slidenum">
              <a:rPr lang="en-US" smtClean="0"/>
              <a:t>4</a:t>
            </a:fld>
            <a:endParaRPr lang="en-US"/>
          </a:p>
        </p:txBody>
      </p:sp>
    </p:spTree>
    <p:extLst>
      <p:ext uri="{BB962C8B-B14F-4D97-AF65-F5344CB8AC3E}">
        <p14:creationId xmlns:p14="http://schemas.microsoft.com/office/powerpoint/2010/main" val="24821374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AEEC2-ED5A-DF91-9A06-2CCF4236ECE7}"/>
              </a:ext>
            </a:extLst>
          </p:cNvPr>
          <p:cNvSpPr>
            <a:spLocks noGrp="1"/>
          </p:cNvSpPr>
          <p:nvPr>
            <p:ph type="title"/>
          </p:nvPr>
        </p:nvSpPr>
        <p:spPr/>
        <p:txBody>
          <a:bodyPr>
            <a:normAutofit/>
          </a:bodyPr>
          <a:lstStyle/>
          <a:p>
            <a:r>
              <a:rPr lang="en-US" sz="4000" b="1" u="sng" dirty="0"/>
              <a:t>TIMELINE</a:t>
            </a:r>
          </a:p>
        </p:txBody>
      </p:sp>
      <p:sp>
        <p:nvSpPr>
          <p:cNvPr id="3" name="Content Placeholder 2">
            <a:extLst>
              <a:ext uri="{FF2B5EF4-FFF2-40B4-BE49-F238E27FC236}">
                <a16:creationId xmlns:a16="http://schemas.microsoft.com/office/drawing/2014/main" id="{F1B83241-5D7D-AA84-23E5-8236E3711E8B}"/>
              </a:ext>
            </a:extLst>
          </p:cNvPr>
          <p:cNvSpPr>
            <a:spLocks noGrp="1"/>
          </p:cNvSpPr>
          <p:nvPr>
            <p:ph idx="1"/>
          </p:nvPr>
        </p:nvSpPr>
        <p:spPr>
          <a:xfrm>
            <a:off x="3612" y="3344907"/>
            <a:ext cx="1389755" cy="436096"/>
          </a:xfrm>
        </p:spPr>
        <p:txBody>
          <a:bodyPr>
            <a:normAutofit fontScale="92500" lnSpcReduction="20000"/>
          </a:bodyPr>
          <a:lstStyle/>
          <a:p>
            <a:pPr marL="0" indent="0">
              <a:buNone/>
            </a:pPr>
            <a:r>
              <a:rPr lang="en-US" sz="3000" dirty="0"/>
              <a:t>COST</a:t>
            </a:r>
            <a:endParaRPr lang="en-US" dirty="0"/>
          </a:p>
        </p:txBody>
      </p:sp>
      <p:grpSp>
        <p:nvGrpSpPr>
          <p:cNvPr id="16" name="Group 15">
            <a:extLst>
              <a:ext uri="{FF2B5EF4-FFF2-40B4-BE49-F238E27FC236}">
                <a16:creationId xmlns:a16="http://schemas.microsoft.com/office/drawing/2014/main" id="{2B528651-5F19-B0DE-9D3F-B56B01B77FDB}"/>
              </a:ext>
            </a:extLst>
          </p:cNvPr>
          <p:cNvGrpSpPr/>
          <p:nvPr/>
        </p:nvGrpSpPr>
        <p:grpSpPr>
          <a:xfrm>
            <a:off x="1065803" y="1631541"/>
            <a:ext cx="9662068" cy="4107952"/>
            <a:chOff x="0" y="0"/>
            <a:chExt cx="5782734" cy="3725546"/>
          </a:xfrm>
        </p:grpSpPr>
        <p:cxnSp>
          <p:nvCxnSpPr>
            <p:cNvPr id="17" name="Straight Connector 16">
              <a:extLst>
                <a:ext uri="{FF2B5EF4-FFF2-40B4-BE49-F238E27FC236}">
                  <a16:creationId xmlns:a16="http://schemas.microsoft.com/office/drawing/2014/main" id="{D5591A1F-86FA-E5F5-0CD1-9892FAC8FE9B}"/>
                </a:ext>
              </a:extLst>
            </p:cNvPr>
            <p:cNvCxnSpPr/>
            <p:nvPr/>
          </p:nvCxnSpPr>
          <p:spPr>
            <a:xfrm>
              <a:off x="16934" y="0"/>
              <a:ext cx="0" cy="3725334"/>
            </a:xfrm>
            <a:prstGeom prst="line">
              <a:avLst/>
            </a:prstGeom>
            <a:ln w="60325">
              <a:solidFill>
                <a:schemeClr val="tx1"/>
              </a:solidFill>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CE6DEE78-B516-F7C6-5A95-85C6EB288F16}"/>
                </a:ext>
              </a:extLst>
            </p:cNvPr>
            <p:cNvCxnSpPr/>
            <p:nvPr/>
          </p:nvCxnSpPr>
          <p:spPr>
            <a:xfrm flipH="1" flipV="1">
              <a:off x="0" y="3725334"/>
              <a:ext cx="5782734" cy="212"/>
            </a:xfrm>
            <a:prstGeom prst="line">
              <a:avLst/>
            </a:prstGeom>
            <a:ln w="60325">
              <a:solidFill>
                <a:schemeClr val="tx1"/>
              </a:solidFill>
            </a:ln>
          </p:spPr>
          <p:style>
            <a:lnRef idx="1">
              <a:schemeClr val="dk1"/>
            </a:lnRef>
            <a:fillRef idx="0">
              <a:schemeClr val="dk1"/>
            </a:fillRef>
            <a:effectRef idx="0">
              <a:schemeClr val="dk1"/>
            </a:effectRef>
            <a:fontRef idx="minor">
              <a:schemeClr val="tx1"/>
            </a:fontRef>
          </p:style>
        </p:cxnSp>
        <p:sp>
          <p:nvSpPr>
            <p:cNvPr id="19" name="Freeform 18">
              <a:extLst>
                <a:ext uri="{FF2B5EF4-FFF2-40B4-BE49-F238E27FC236}">
                  <a16:creationId xmlns:a16="http://schemas.microsoft.com/office/drawing/2014/main" id="{1602E46B-7950-F738-7D2B-9256850D4B5D}"/>
                </a:ext>
              </a:extLst>
            </p:cNvPr>
            <p:cNvSpPr/>
            <p:nvPr/>
          </p:nvSpPr>
          <p:spPr>
            <a:xfrm>
              <a:off x="25400" y="245534"/>
              <a:ext cx="5698067" cy="3012172"/>
            </a:xfrm>
            <a:custGeom>
              <a:avLst/>
              <a:gdLst>
                <a:gd name="connsiteX0" fmla="*/ 0 w 5698067"/>
                <a:gd name="connsiteY0" fmla="*/ 0 h 3012172"/>
                <a:gd name="connsiteX1" fmla="*/ 2311400 w 5698067"/>
                <a:gd name="connsiteY1" fmla="*/ 2540000 h 3012172"/>
                <a:gd name="connsiteX2" fmla="*/ 5698067 w 5698067"/>
                <a:gd name="connsiteY2" fmla="*/ 3005666 h 3012172"/>
              </a:gdLst>
              <a:ahLst/>
              <a:cxnLst>
                <a:cxn ang="0">
                  <a:pos x="connsiteX0" y="connsiteY0"/>
                </a:cxn>
                <a:cxn ang="0">
                  <a:pos x="connsiteX1" y="connsiteY1"/>
                </a:cxn>
                <a:cxn ang="0">
                  <a:pos x="connsiteX2" y="connsiteY2"/>
                </a:cxn>
              </a:cxnLst>
              <a:rect l="l" t="t" r="r" b="b"/>
              <a:pathLst>
                <a:path w="5698067" h="3012172">
                  <a:moveTo>
                    <a:pt x="0" y="0"/>
                  </a:moveTo>
                  <a:cubicBezTo>
                    <a:pt x="680861" y="1019528"/>
                    <a:pt x="1361722" y="2039056"/>
                    <a:pt x="2311400" y="2540000"/>
                  </a:cubicBezTo>
                  <a:cubicBezTo>
                    <a:pt x="3261078" y="3040944"/>
                    <a:pt x="4479572" y="3023305"/>
                    <a:pt x="5698067" y="3005666"/>
                  </a:cubicBezTo>
                </a:path>
              </a:pathLst>
            </a:custGeom>
            <a:noFill/>
            <a:ln w="476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20" name="Content Placeholder 2">
            <a:extLst>
              <a:ext uri="{FF2B5EF4-FFF2-40B4-BE49-F238E27FC236}">
                <a16:creationId xmlns:a16="http://schemas.microsoft.com/office/drawing/2014/main" id="{F409FAE6-5CC9-0A37-C876-B4C2351E0818}"/>
              </a:ext>
            </a:extLst>
          </p:cNvPr>
          <p:cNvSpPr txBox="1">
            <a:spLocks/>
          </p:cNvSpPr>
          <p:nvPr/>
        </p:nvSpPr>
        <p:spPr>
          <a:xfrm>
            <a:off x="4659791" y="5886060"/>
            <a:ext cx="2417505" cy="5721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MOVEMENTS</a:t>
            </a:r>
          </a:p>
        </p:txBody>
      </p:sp>
      <p:sp>
        <p:nvSpPr>
          <p:cNvPr id="21" name="Content Placeholder 2">
            <a:extLst>
              <a:ext uri="{FF2B5EF4-FFF2-40B4-BE49-F238E27FC236}">
                <a16:creationId xmlns:a16="http://schemas.microsoft.com/office/drawing/2014/main" id="{5391349D-5F9C-870E-B2E1-6C37D1BB7C74}"/>
              </a:ext>
            </a:extLst>
          </p:cNvPr>
          <p:cNvSpPr txBox="1">
            <a:spLocks/>
          </p:cNvSpPr>
          <p:nvPr/>
        </p:nvSpPr>
        <p:spPr>
          <a:xfrm>
            <a:off x="1978782" y="2106296"/>
            <a:ext cx="6804226" cy="5721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rgbClr val="FF0000"/>
                </a:solidFill>
              </a:rPr>
              <a:t>Airports </a:t>
            </a:r>
            <a:endParaRPr lang="en-US" sz="2600" dirty="0">
              <a:solidFill>
                <a:srgbClr val="FF0000"/>
              </a:solidFill>
            </a:endParaRPr>
          </a:p>
        </p:txBody>
      </p:sp>
      <p:sp>
        <p:nvSpPr>
          <p:cNvPr id="22" name="Content Placeholder 2">
            <a:extLst>
              <a:ext uri="{FF2B5EF4-FFF2-40B4-BE49-F238E27FC236}">
                <a16:creationId xmlns:a16="http://schemas.microsoft.com/office/drawing/2014/main" id="{A9C4D07E-9BB5-0EAA-A697-B80475D4B437}"/>
              </a:ext>
            </a:extLst>
          </p:cNvPr>
          <p:cNvSpPr txBox="1">
            <a:spLocks/>
          </p:cNvSpPr>
          <p:nvPr/>
        </p:nvSpPr>
        <p:spPr>
          <a:xfrm>
            <a:off x="1474548" y="1427330"/>
            <a:ext cx="7046209" cy="5721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FF0000"/>
                </a:solidFill>
              </a:rPr>
              <a:t>Proof of Concept</a:t>
            </a:r>
          </a:p>
        </p:txBody>
      </p:sp>
      <p:sp>
        <p:nvSpPr>
          <p:cNvPr id="23" name="Content Placeholder 2">
            <a:extLst>
              <a:ext uri="{FF2B5EF4-FFF2-40B4-BE49-F238E27FC236}">
                <a16:creationId xmlns:a16="http://schemas.microsoft.com/office/drawing/2014/main" id="{6D4EE698-6272-03ED-EAAE-D6E0881E4FA8}"/>
              </a:ext>
            </a:extLst>
          </p:cNvPr>
          <p:cNvSpPr txBox="1">
            <a:spLocks/>
          </p:cNvSpPr>
          <p:nvPr/>
        </p:nvSpPr>
        <p:spPr>
          <a:xfrm>
            <a:off x="3359555" y="3122868"/>
            <a:ext cx="5615708" cy="5721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600" dirty="0">
                <a:solidFill>
                  <a:srgbClr val="FF0000"/>
                </a:solidFill>
              </a:rPr>
              <a:t>Community Engagement</a:t>
            </a:r>
          </a:p>
        </p:txBody>
      </p:sp>
      <p:sp>
        <p:nvSpPr>
          <p:cNvPr id="24" name="Content Placeholder 2">
            <a:extLst>
              <a:ext uri="{FF2B5EF4-FFF2-40B4-BE49-F238E27FC236}">
                <a16:creationId xmlns:a16="http://schemas.microsoft.com/office/drawing/2014/main" id="{9B0E62EA-84D5-D3F0-7844-A7FFEA6E1C3C}"/>
              </a:ext>
            </a:extLst>
          </p:cNvPr>
          <p:cNvSpPr txBox="1">
            <a:spLocks/>
          </p:cNvSpPr>
          <p:nvPr/>
        </p:nvSpPr>
        <p:spPr>
          <a:xfrm>
            <a:off x="2644450" y="2678410"/>
            <a:ext cx="2736445" cy="5721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600" dirty="0">
                <a:solidFill>
                  <a:srgbClr val="FF0000"/>
                </a:solidFill>
              </a:rPr>
              <a:t>Launch Markets</a:t>
            </a:r>
          </a:p>
        </p:txBody>
      </p:sp>
      <p:sp>
        <p:nvSpPr>
          <p:cNvPr id="25" name="Content Placeholder 2">
            <a:extLst>
              <a:ext uri="{FF2B5EF4-FFF2-40B4-BE49-F238E27FC236}">
                <a16:creationId xmlns:a16="http://schemas.microsoft.com/office/drawing/2014/main" id="{A48FB298-AFAD-CB0A-5AB3-89722FC1C394}"/>
              </a:ext>
            </a:extLst>
          </p:cNvPr>
          <p:cNvSpPr txBox="1">
            <a:spLocks/>
          </p:cNvSpPr>
          <p:nvPr/>
        </p:nvSpPr>
        <p:spPr>
          <a:xfrm>
            <a:off x="4904075" y="4083979"/>
            <a:ext cx="3162458" cy="5721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600" dirty="0">
                <a:solidFill>
                  <a:schemeClr val="accent5">
                    <a:lumMod val="60000"/>
                    <a:lumOff val="40000"/>
                  </a:schemeClr>
                </a:solidFill>
              </a:rPr>
              <a:t>Secondary Markets</a:t>
            </a:r>
          </a:p>
        </p:txBody>
      </p:sp>
      <p:sp>
        <p:nvSpPr>
          <p:cNvPr id="26" name="Content Placeholder 2">
            <a:extLst>
              <a:ext uri="{FF2B5EF4-FFF2-40B4-BE49-F238E27FC236}">
                <a16:creationId xmlns:a16="http://schemas.microsoft.com/office/drawing/2014/main" id="{1572FB4E-6099-B82D-2DBB-E0F8CD93A74A}"/>
              </a:ext>
            </a:extLst>
          </p:cNvPr>
          <p:cNvSpPr txBox="1">
            <a:spLocks/>
          </p:cNvSpPr>
          <p:nvPr/>
        </p:nvSpPr>
        <p:spPr>
          <a:xfrm>
            <a:off x="4012672" y="3579986"/>
            <a:ext cx="3274248" cy="5721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600" dirty="0">
                <a:solidFill>
                  <a:schemeClr val="accent5">
                    <a:lumMod val="60000"/>
                    <a:lumOff val="40000"/>
                  </a:schemeClr>
                </a:solidFill>
              </a:rPr>
              <a:t>Dedicated Vertiports</a:t>
            </a:r>
          </a:p>
        </p:txBody>
      </p:sp>
      <p:sp>
        <p:nvSpPr>
          <p:cNvPr id="27" name="Content Placeholder 2">
            <a:extLst>
              <a:ext uri="{FF2B5EF4-FFF2-40B4-BE49-F238E27FC236}">
                <a16:creationId xmlns:a16="http://schemas.microsoft.com/office/drawing/2014/main" id="{DD562B08-EF8E-0E3A-B1EB-761467F7B710}"/>
              </a:ext>
            </a:extLst>
          </p:cNvPr>
          <p:cNvSpPr txBox="1">
            <a:spLocks/>
          </p:cNvSpPr>
          <p:nvPr/>
        </p:nvSpPr>
        <p:spPr>
          <a:xfrm>
            <a:off x="6530628" y="4541097"/>
            <a:ext cx="3980259" cy="5721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600" dirty="0">
                <a:solidFill>
                  <a:srgbClr val="00B050"/>
                </a:solidFill>
              </a:rPr>
              <a:t>Transport Hub Integration</a:t>
            </a:r>
          </a:p>
        </p:txBody>
      </p:sp>
      <p:sp>
        <p:nvSpPr>
          <p:cNvPr id="29" name="Content Placeholder 2">
            <a:extLst>
              <a:ext uri="{FF2B5EF4-FFF2-40B4-BE49-F238E27FC236}">
                <a16:creationId xmlns:a16="http://schemas.microsoft.com/office/drawing/2014/main" id="{A648BCDC-9FD4-BD1B-1D00-1007E90AD6DB}"/>
              </a:ext>
            </a:extLst>
          </p:cNvPr>
          <p:cNvSpPr txBox="1">
            <a:spLocks/>
          </p:cNvSpPr>
          <p:nvPr/>
        </p:nvSpPr>
        <p:spPr>
          <a:xfrm>
            <a:off x="8675994" y="1518376"/>
            <a:ext cx="2407763" cy="1680678"/>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rgbClr val="FF0000"/>
                </a:solidFill>
              </a:rPr>
              <a:t>NEAR TERM (next 10 years)</a:t>
            </a:r>
          </a:p>
          <a:p>
            <a:r>
              <a:rPr lang="en-US" b="1" dirty="0">
                <a:solidFill>
                  <a:schemeClr val="accent5">
                    <a:lumMod val="60000"/>
                    <a:lumOff val="40000"/>
                  </a:schemeClr>
                </a:solidFill>
              </a:rPr>
              <a:t>MID TERM</a:t>
            </a:r>
          </a:p>
          <a:p>
            <a:r>
              <a:rPr lang="en-US" b="1" dirty="0">
                <a:solidFill>
                  <a:srgbClr val="00B050"/>
                </a:solidFill>
              </a:rPr>
              <a:t>LONG TERM</a:t>
            </a:r>
          </a:p>
        </p:txBody>
      </p:sp>
      <p:sp>
        <p:nvSpPr>
          <p:cNvPr id="30" name="Content Placeholder 2">
            <a:extLst>
              <a:ext uri="{FF2B5EF4-FFF2-40B4-BE49-F238E27FC236}">
                <a16:creationId xmlns:a16="http://schemas.microsoft.com/office/drawing/2014/main" id="{B9AFC617-9607-ADF8-0DB8-580D486E8F0B}"/>
              </a:ext>
            </a:extLst>
          </p:cNvPr>
          <p:cNvSpPr txBox="1">
            <a:spLocks/>
          </p:cNvSpPr>
          <p:nvPr/>
        </p:nvSpPr>
        <p:spPr>
          <a:xfrm>
            <a:off x="8520757" y="5274667"/>
            <a:ext cx="2417505" cy="5721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SCALE</a:t>
            </a:r>
          </a:p>
        </p:txBody>
      </p:sp>
      <p:sp>
        <p:nvSpPr>
          <p:cNvPr id="4" name="Content Placeholder 2">
            <a:extLst>
              <a:ext uri="{FF2B5EF4-FFF2-40B4-BE49-F238E27FC236}">
                <a16:creationId xmlns:a16="http://schemas.microsoft.com/office/drawing/2014/main" id="{C9E22272-5234-1F9B-10E5-F15547AE10C8}"/>
              </a:ext>
            </a:extLst>
          </p:cNvPr>
          <p:cNvSpPr txBox="1">
            <a:spLocks/>
          </p:cNvSpPr>
          <p:nvPr/>
        </p:nvSpPr>
        <p:spPr>
          <a:xfrm>
            <a:off x="555928" y="6242525"/>
            <a:ext cx="1104630" cy="436096"/>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solidFill>
                  <a:schemeClr val="tx1">
                    <a:lumMod val="50000"/>
                    <a:lumOff val="50000"/>
                  </a:schemeClr>
                </a:solidFill>
              </a:rPr>
              <a:t>TODAY</a:t>
            </a:r>
          </a:p>
        </p:txBody>
      </p:sp>
      <p:sp>
        <p:nvSpPr>
          <p:cNvPr id="5" name="Content Placeholder 2">
            <a:extLst>
              <a:ext uri="{FF2B5EF4-FFF2-40B4-BE49-F238E27FC236}">
                <a16:creationId xmlns:a16="http://schemas.microsoft.com/office/drawing/2014/main" id="{38F92863-5171-0D3E-CFA1-E9FD84A03740}"/>
              </a:ext>
            </a:extLst>
          </p:cNvPr>
          <p:cNvSpPr txBox="1">
            <a:spLocks/>
          </p:cNvSpPr>
          <p:nvPr/>
        </p:nvSpPr>
        <p:spPr>
          <a:xfrm>
            <a:off x="9835010" y="6242525"/>
            <a:ext cx="1518790" cy="436096"/>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solidFill>
                  <a:schemeClr val="tx1">
                    <a:lumMod val="50000"/>
                    <a:lumOff val="50000"/>
                  </a:schemeClr>
                </a:solidFill>
              </a:rPr>
              <a:t>FUTURE</a:t>
            </a:r>
          </a:p>
        </p:txBody>
      </p:sp>
      <p:cxnSp>
        <p:nvCxnSpPr>
          <p:cNvPr id="7" name="Straight Arrow Connector 6">
            <a:extLst>
              <a:ext uri="{FF2B5EF4-FFF2-40B4-BE49-F238E27FC236}">
                <a16:creationId xmlns:a16="http://schemas.microsoft.com/office/drawing/2014/main" id="{B9C0A862-D4FB-055F-3697-A081F64D64B6}"/>
              </a:ext>
            </a:extLst>
          </p:cNvPr>
          <p:cNvCxnSpPr>
            <a:cxnSpLocks/>
          </p:cNvCxnSpPr>
          <p:nvPr/>
        </p:nvCxnSpPr>
        <p:spPr>
          <a:xfrm>
            <a:off x="1711470" y="6425542"/>
            <a:ext cx="8093296" cy="5319"/>
          </a:xfrm>
          <a:prstGeom prst="straightConnector1">
            <a:avLst/>
          </a:prstGeom>
          <a:ln w="66675">
            <a:solidFill>
              <a:schemeClr val="bg2">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8" name="Rectangle 7">
            <a:extLst>
              <a:ext uri="{FF2B5EF4-FFF2-40B4-BE49-F238E27FC236}">
                <a16:creationId xmlns:a16="http://schemas.microsoft.com/office/drawing/2014/main" id="{6CCA711A-9713-4D43-95EB-C9A865490938}"/>
              </a:ext>
            </a:extLst>
          </p:cNvPr>
          <p:cNvSpPr/>
          <p:nvPr/>
        </p:nvSpPr>
        <p:spPr>
          <a:xfrm>
            <a:off x="371061" y="314090"/>
            <a:ext cx="11449878" cy="461665"/>
          </a:xfrm>
          <a:prstGeom prst="rect">
            <a:avLst/>
          </a:prstGeom>
        </p:spPr>
        <p:txBody>
          <a:bodyPr wrap="square">
            <a:spAutoFit/>
          </a:bodyPr>
          <a:lstStyle/>
          <a:p>
            <a:pPr algn="ctr"/>
            <a:r>
              <a:rPr lang="en-US" sz="2400" dirty="0"/>
              <a:t>SESSION FIVE (Cont’d)</a:t>
            </a:r>
          </a:p>
        </p:txBody>
      </p:sp>
      <p:sp>
        <p:nvSpPr>
          <p:cNvPr id="9" name="Slide Number Placeholder 8">
            <a:extLst>
              <a:ext uri="{FF2B5EF4-FFF2-40B4-BE49-F238E27FC236}">
                <a16:creationId xmlns:a16="http://schemas.microsoft.com/office/drawing/2014/main" id="{2FC79973-CFC2-8B49-A512-1870F93E4E70}"/>
              </a:ext>
            </a:extLst>
          </p:cNvPr>
          <p:cNvSpPr>
            <a:spLocks noGrp="1"/>
          </p:cNvSpPr>
          <p:nvPr>
            <p:ph type="sldNum" sz="quarter" idx="12"/>
          </p:nvPr>
        </p:nvSpPr>
        <p:spPr/>
        <p:txBody>
          <a:bodyPr/>
          <a:lstStyle/>
          <a:p>
            <a:fld id="{77F4578E-AB0A-0846-B678-1CAEF8CF63B4}" type="slidenum">
              <a:rPr lang="en-US" smtClean="0"/>
              <a:t>40</a:t>
            </a:fld>
            <a:endParaRPr lang="en-US"/>
          </a:p>
        </p:txBody>
      </p:sp>
    </p:spTree>
    <p:extLst>
      <p:ext uri="{BB962C8B-B14F-4D97-AF65-F5344CB8AC3E}">
        <p14:creationId xmlns:p14="http://schemas.microsoft.com/office/powerpoint/2010/main" val="14987240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CB2CE-ECE0-8F44-BD62-4082BDE84459}"/>
              </a:ext>
            </a:extLst>
          </p:cNvPr>
          <p:cNvSpPr>
            <a:spLocks noGrp="1"/>
          </p:cNvSpPr>
          <p:nvPr>
            <p:ph type="title"/>
          </p:nvPr>
        </p:nvSpPr>
        <p:spPr>
          <a:xfrm>
            <a:off x="838200" y="557528"/>
            <a:ext cx="10515600" cy="774562"/>
          </a:xfrm>
        </p:spPr>
        <p:txBody>
          <a:bodyPr>
            <a:normAutofit/>
          </a:bodyPr>
          <a:lstStyle/>
          <a:p>
            <a:pPr algn="ctr"/>
            <a:r>
              <a:rPr lang="en-US" sz="3500" u="sng" dirty="0">
                <a:latin typeface="Calibri" panose="020F0502020204030204" pitchFamily="34" charset="0"/>
                <a:cs typeface="Calibri" panose="020F0502020204030204" pitchFamily="34" charset="0"/>
              </a:rPr>
              <a:t>TIMELINE CONT.</a:t>
            </a:r>
          </a:p>
        </p:txBody>
      </p:sp>
      <p:sp>
        <p:nvSpPr>
          <p:cNvPr id="3" name="Content Placeholder 2">
            <a:extLst>
              <a:ext uri="{FF2B5EF4-FFF2-40B4-BE49-F238E27FC236}">
                <a16:creationId xmlns:a16="http://schemas.microsoft.com/office/drawing/2014/main" id="{4FBFB80F-D849-154E-961B-16C282EBF684}"/>
              </a:ext>
            </a:extLst>
          </p:cNvPr>
          <p:cNvSpPr>
            <a:spLocks noGrp="1"/>
          </p:cNvSpPr>
          <p:nvPr>
            <p:ph idx="1"/>
          </p:nvPr>
        </p:nvSpPr>
        <p:spPr>
          <a:xfrm>
            <a:off x="251791" y="1139688"/>
            <a:ext cx="11820939" cy="5579164"/>
          </a:xfrm>
        </p:spPr>
        <p:txBody>
          <a:bodyPr>
            <a:normAutofit fontScale="77500" lnSpcReduction="20000"/>
          </a:bodyPr>
          <a:lstStyle/>
          <a:p>
            <a:r>
              <a:rPr lang="en-US" b="1" u="sng" dirty="0">
                <a:solidFill>
                  <a:srgbClr val="FF0000"/>
                </a:solidFill>
              </a:rPr>
              <a:t>NEAR TERM (Next 10 years)</a:t>
            </a:r>
          </a:p>
          <a:p>
            <a:pPr lvl="1"/>
            <a:r>
              <a:rPr lang="en-US" sz="2900" b="1" dirty="0"/>
              <a:t>Proof of Concept </a:t>
            </a:r>
            <a:r>
              <a:rPr lang="en-US" sz="2900" dirty="0"/>
              <a:t>- still do not have a certified </a:t>
            </a:r>
            <a:r>
              <a:rPr lang="en-US" sz="2900" dirty="0" err="1"/>
              <a:t>eVOTL</a:t>
            </a:r>
            <a:r>
              <a:rPr lang="en-US" sz="2900" dirty="0"/>
              <a:t> aircraft today.</a:t>
            </a:r>
          </a:p>
          <a:p>
            <a:pPr lvl="1"/>
            <a:r>
              <a:rPr lang="en-US" sz="2900" b="1" dirty="0"/>
              <a:t>Airports</a:t>
            </a:r>
            <a:r>
              <a:rPr lang="en-US" sz="2900" dirty="0"/>
              <a:t> - Operations will start at airports – these will be certified as GA aircraft. </a:t>
            </a:r>
          </a:p>
          <a:p>
            <a:pPr lvl="2"/>
            <a:r>
              <a:rPr lang="en-US" sz="2900" dirty="0"/>
              <a:t>They will start at private terminals, The FBOs.  These are mostly private companies (non governmental).  They can move a little quicker in getting the infrastructure put in.  They also have lease obligations and commitments to improve their property over the course of their lease.  And knowing that this new generation of aircraft is coming, it’s a logical next step.</a:t>
            </a:r>
          </a:p>
          <a:p>
            <a:pPr lvl="1"/>
            <a:r>
              <a:rPr lang="en-US" sz="2900" b="1" dirty="0"/>
              <a:t>Launch Markets </a:t>
            </a:r>
            <a:r>
              <a:rPr lang="en-US" sz="2900" dirty="0"/>
              <a:t>– What Airports.  The OEMs have started to announce:  SoCal, Dallas Fort Worth, Houston, New York City and Miami seem to be the ones that several EVOTLs are mentioning on a regular basis</a:t>
            </a:r>
          </a:p>
          <a:p>
            <a:pPr lvl="1"/>
            <a:r>
              <a:rPr lang="en-US" sz="2900" b="1" dirty="0"/>
              <a:t>Community Engagement </a:t>
            </a:r>
            <a:r>
              <a:rPr lang="en-US" sz="2900" dirty="0"/>
              <a:t>– This is going to be key in the start of operations.  There are more questions than answers today.  The OEMs and operators like Clay Lacy need to have regular frequent conversation with the local communities and elected officials and with the airports about what this will look like in the near term.</a:t>
            </a:r>
          </a:p>
          <a:p>
            <a:r>
              <a:rPr lang="en-US" b="1" u="sng" dirty="0">
                <a:solidFill>
                  <a:schemeClr val="accent1">
                    <a:lumMod val="60000"/>
                    <a:lumOff val="40000"/>
                  </a:schemeClr>
                </a:solidFill>
              </a:rPr>
              <a:t>MID-TERM </a:t>
            </a:r>
            <a:r>
              <a:rPr lang="en-US" b="1" u="sng" dirty="0">
                <a:solidFill>
                  <a:schemeClr val="accent5">
                    <a:lumMod val="60000"/>
                    <a:lumOff val="40000"/>
                  </a:schemeClr>
                </a:solidFill>
              </a:rPr>
              <a:t>- </a:t>
            </a:r>
            <a:r>
              <a:rPr lang="en-US" dirty="0"/>
              <a:t>Dedicated Vertiports / Secondary Markets</a:t>
            </a:r>
          </a:p>
          <a:p>
            <a:r>
              <a:rPr lang="en-US" b="1" u="sng" dirty="0">
                <a:solidFill>
                  <a:schemeClr val="accent6">
                    <a:lumMod val="60000"/>
                    <a:lumOff val="40000"/>
                  </a:schemeClr>
                </a:solidFill>
              </a:rPr>
              <a:t>LONG-TERM</a:t>
            </a:r>
          </a:p>
          <a:p>
            <a:pPr lvl="1"/>
            <a:r>
              <a:rPr lang="en-US" sz="2600" dirty="0"/>
              <a:t>Transport Hub Integration / </a:t>
            </a:r>
            <a:r>
              <a:rPr lang="en-US" sz="2600" b="1" dirty="0"/>
              <a:t>LANDING &amp; PARKING</a:t>
            </a:r>
          </a:p>
          <a:p>
            <a:pPr lvl="1"/>
            <a:r>
              <a:rPr lang="en-US" sz="2600" dirty="0" err="1"/>
              <a:t>Vertaports</a:t>
            </a:r>
            <a:r>
              <a:rPr lang="en-US" sz="2600" dirty="0"/>
              <a:t> or landing areas co-located in transportation hubs (this could be co-located with a commercial airline terminal, rail, or other modes of transportation)</a:t>
            </a:r>
          </a:p>
          <a:p>
            <a:pPr marL="457200" lvl="1" indent="0">
              <a:buNone/>
            </a:pPr>
            <a:endParaRPr lang="en-US" dirty="0"/>
          </a:p>
          <a:p>
            <a:endParaRPr lang="en-US" dirty="0"/>
          </a:p>
          <a:p>
            <a:endParaRPr lang="en-US" dirty="0"/>
          </a:p>
        </p:txBody>
      </p:sp>
      <p:sp>
        <p:nvSpPr>
          <p:cNvPr id="4" name="Rectangle 3">
            <a:extLst>
              <a:ext uri="{FF2B5EF4-FFF2-40B4-BE49-F238E27FC236}">
                <a16:creationId xmlns:a16="http://schemas.microsoft.com/office/drawing/2014/main" id="{DC70EAE7-C3FC-2249-A92A-C31D946A30B8}"/>
              </a:ext>
            </a:extLst>
          </p:cNvPr>
          <p:cNvSpPr/>
          <p:nvPr/>
        </p:nvSpPr>
        <p:spPr>
          <a:xfrm>
            <a:off x="4743861" y="171905"/>
            <a:ext cx="2916761" cy="461665"/>
          </a:xfrm>
          <a:prstGeom prst="rect">
            <a:avLst/>
          </a:prstGeom>
        </p:spPr>
        <p:txBody>
          <a:bodyPr wrap="none">
            <a:spAutoFit/>
          </a:bodyPr>
          <a:lstStyle/>
          <a:p>
            <a:r>
              <a:rPr lang="en-US" sz="2400" dirty="0"/>
              <a:t>SESSION FIVE (Cont’d)</a:t>
            </a:r>
          </a:p>
        </p:txBody>
      </p:sp>
      <p:sp>
        <p:nvSpPr>
          <p:cNvPr id="5" name="Slide Number Placeholder 4">
            <a:extLst>
              <a:ext uri="{FF2B5EF4-FFF2-40B4-BE49-F238E27FC236}">
                <a16:creationId xmlns:a16="http://schemas.microsoft.com/office/drawing/2014/main" id="{610C9FAD-1A8C-5D4A-9BD7-9C04DA43E848}"/>
              </a:ext>
            </a:extLst>
          </p:cNvPr>
          <p:cNvSpPr>
            <a:spLocks noGrp="1"/>
          </p:cNvSpPr>
          <p:nvPr>
            <p:ph type="sldNum" sz="quarter" idx="12"/>
          </p:nvPr>
        </p:nvSpPr>
        <p:spPr/>
        <p:txBody>
          <a:bodyPr/>
          <a:lstStyle/>
          <a:p>
            <a:fld id="{77F4578E-AB0A-0846-B678-1CAEF8CF63B4}" type="slidenum">
              <a:rPr lang="en-US" smtClean="0"/>
              <a:t>41</a:t>
            </a:fld>
            <a:endParaRPr lang="en-US"/>
          </a:p>
        </p:txBody>
      </p:sp>
    </p:spTree>
    <p:extLst>
      <p:ext uri="{BB962C8B-B14F-4D97-AF65-F5344CB8AC3E}">
        <p14:creationId xmlns:p14="http://schemas.microsoft.com/office/powerpoint/2010/main" val="16129656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932BB-70AF-5AF8-F07D-658AF21DF4D3}"/>
              </a:ext>
            </a:extLst>
          </p:cNvPr>
          <p:cNvSpPr>
            <a:spLocks noGrp="1"/>
          </p:cNvSpPr>
          <p:nvPr>
            <p:ph type="title"/>
          </p:nvPr>
        </p:nvSpPr>
        <p:spPr>
          <a:xfrm>
            <a:off x="838200" y="365125"/>
            <a:ext cx="10515600" cy="708301"/>
          </a:xfrm>
        </p:spPr>
        <p:txBody>
          <a:bodyPr>
            <a:normAutofit/>
          </a:bodyPr>
          <a:lstStyle/>
          <a:p>
            <a:pPr algn="ctr"/>
            <a:r>
              <a:rPr lang="en-US" sz="3500" dirty="0">
                <a:latin typeface="Calibri" panose="020F0502020204030204" pitchFamily="34" charset="0"/>
                <a:cs typeface="Calibri" panose="020F0502020204030204" pitchFamily="34" charset="0"/>
              </a:rPr>
              <a:t>CHARGING INFRATRUCTURE | </a:t>
            </a:r>
            <a:r>
              <a:rPr lang="en-US" sz="3500" b="1" dirty="0">
                <a:latin typeface="Calibri" panose="020F0502020204030204" pitchFamily="34" charset="0"/>
                <a:cs typeface="Calibri" panose="020F0502020204030204" pitchFamily="34" charset="0"/>
              </a:rPr>
              <a:t>NEAR TERM</a:t>
            </a:r>
          </a:p>
        </p:txBody>
      </p:sp>
      <p:sp>
        <p:nvSpPr>
          <p:cNvPr id="3" name="Content Placeholder 2">
            <a:extLst>
              <a:ext uri="{FF2B5EF4-FFF2-40B4-BE49-F238E27FC236}">
                <a16:creationId xmlns:a16="http://schemas.microsoft.com/office/drawing/2014/main" id="{BE4CA232-775F-690D-3DEB-4CE6427FB8D3}"/>
              </a:ext>
            </a:extLst>
          </p:cNvPr>
          <p:cNvSpPr>
            <a:spLocks noGrp="1"/>
          </p:cNvSpPr>
          <p:nvPr>
            <p:ph sz="half" idx="1"/>
          </p:nvPr>
        </p:nvSpPr>
        <p:spPr>
          <a:xfrm>
            <a:off x="159025" y="980661"/>
            <a:ext cx="11847445" cy="5877339"/>
          </a:xfrm>
        </p:spPr>
        <p:txBody>
          <a:bodyPr>
            <a:normAutofit fontScale="25000" lnSpcReduction="20000"/>
          </a:bodyPr>
          <a:lstStyle/>
          <a:p>
            <a:pPr marL="0" indent="0">
              <a:buFont typeface="Arial" panose="020B0604020202020204" pitchFamily="34" charset="0"/>
              <a:buNone/>
            </a:pPr>
            <a:r>
              <a:rPr lang="en-US" sz="9200" b="1" u="sng" dirty="0">
                <a:solidFill>
                  <a:srgbClr val="C00000"/>
                </a:solidFill>
              </a:rPr>
              <a:t>POWER</a:t>
            </a:r>
          </a:p>
          <a:p>
            <a:pPr fontAlgn="base"/>
            <a:r>
              <a:rPr lang="en-US" sz="8000" dirty="0"/>
              <a:t>480V, 3-phase, 60Hz power / ~600 kVA at peak / 1000A main breaker</a:t>
            </a:r>
          </a:p>
          <a:p>
            <a:pPr fontAlgn="base"/>
            <a:r>
              <a:rPr lang="en-US" sz="8000" dirty="0"/>
              <a:t>This is what is needed to charge ONE aircraft </a:t>
            </a:r>
          </a:p>
          <a:p>
            <a:pPr fontAlgn="base"/>
            <a:r>
              <a:rPr lang="en-US" sz="8000" dirty="0"/>
              <a:t>Clay Lacy is planning on double this at John Wayne Airport</a:t>
            </a:r>
          </a:p>
          <a:p>
            <a:pPr fontAlgn="base"/>
            <a:r>
              <a:rPr lang="en-US" sz="8000" dirty="0"/>
              <a:t>Ex. Take 15 minutes, then fly 30 miles and then land and charge 50 minutes…then fly 30 miles.  They can fly further than 30 miles but they see this is the optimal stage length.</a:t>
            </a:r>
          </a:p>
          <a:p>
            <a:pPr marL="0" indent="0" fontAlgn="base">
              <a:spcAft>
                <a:spcPts val="0"/>
              </a:spcAft>
              <a:buNone/>
            </a:pPr>
            <a:endParaRPr lang="en-US" sz="6200" dirty="0"/>
          </a:p>
          <a:p>
            <a:pPr marL="0" indent="0">
              <a:buNone/>
            </a:pPr>
            <a:r>
              <a:rPr lang="en-US" sz="9200" b="1" u="sng" dirty="0">
                <a:solidFill>
                  <a:srgbClr val="C00000"/>
                </a:solidFill>
              </a:rPr>
              <a:t>FIXED VS. MOBILE </a:t>
            </a:r>
            <a:r>
              <a:rPr lang="en-US" sz="9200" dirty="0"/>
              <a:t> </a:t>
            </a:r>
            <a:r>
              <a:rPr lang="en-US" sz="8000" dirty="0"/>
              <a:t>- </a:t>
            </a:r>
            <a:r>
              <a:rPr lang="en-US" sz="7600" dirty="0"/>
              <a:t>Fixed (bringing aircraft to the charging station) vs Mobile (bringing charging to the aircraft)</a:t>
            </a:r>
          </a:p>
          <a:p>
            <a:pPr marL="0" indent="0">
              <a:buNone/>
            </a:pPr>
            <a:endParaRPr lang="en-US" sz="6200" b="1" dirty="0">
              <a:solidFill>
                <a:srgbClr val="C00000"/>
              </a:solidFill>
            </a:endParaRPr>
          </a:p>
          <a:p>
            <a:pPr marL="0" indent="0">
              <a:buNone/>
            </a:pPr>
            <a:r>
              <a:rPr lang="en-US" sz="9200" b="1" u="sng" dirty="0">
                <a:solidFill>
                  <a:srgbClr val="C00000"/>
                </a:solidFill>
              </a:rPr>
              <a:t>FUNDING</a:t>
            </a:r>
            <a:endParaRPr lang="en-US" sz="9200" u="sng" dirty="0"/>
          </a:p>
          <a:p>
            <a:r>
              <a:rPr lang="en-US" sz="8000" dirty="0"/>
              <a:t>Private - Clay Lacy is funding this at John Wayne Airport.</a:t>
            </a:r>
          </a:p>
          <a:p>
            <a:r>
              <a:rPr lang="en-US" sz="8000" dirty="0"/>
              <a:t>Grants </a:t>
            </a:r>
          </a:p>
          <a:p>
            <a:pPr lvl="1"/>
            <a:r>
              <a:rPr lang="en-US" sz="8000" dirty="0"/>
              <a:t>None available that Clay Lacy knows of to date.</a:t>
            </a:r>
          </a:p>
          <a:p>
            <a:pPr lvl="1"/>
            <a:r>
              <a:rPr lang="en-US" sz="8000" dirty="0"/>
              <a:t>It’s new.  It hasn’t been contemplated yet.  They are focusing on electrifying buses etc.</a:t>
            </a:r>
          </a:p>
          <a:p>
            <a:r>
              <a:rPr lang="en-US" sz="8000" dirty="0"/>
              <a:t>Other</a:t>
            </a:r>
          </a:p>
          <a:p>
            <a:pPr lvl="1"/>
            <a:r>
              <a:rPr lang="en-US" sz="8000" dirty="0"/>
              <a:t>Funding is a real challenge to scale given the costs involved in bringing power onto the property</a:t>
            </a:r>
          </a:p>
          <a:p>
            <a:pPr lvl="1"/>
            <a:r>
              <a:rPr lang="en-US" sz="8000" dirty="0"/>
              <a:t>Ex. In OC, they are looking at about $800,000 to bring in 2 charging pads.  Key note:  Putting this in without a certified airplane to actually use it that they can make money back to pay for it.  But they see this an investment in the industry’s future.</a:t>
            </a:r>
          </a:p>
          <a:p>
            <a:pPr fontAlgn="base">
              <a:spcAft>
                <a:spcPts val="0"/>
              </a:spcAft>
              <a:buFont typeface="Arial" panose="020B0604020202020204" pitchFamily="34" charset="0"/>
              <a:buChar char="•"/>
            </a:pPr>
            <a:endParaRPr lang="en-US" dirty="0"/>
          </a:p>
          <a:p>
            <a:pPr marL="0" indent="0">
              <a:buNone/>
            </a:pPr>
            <a:endParaRPr lang="en-US" dirty="0"/>
          </a:p>
        </p:txBody>
      </p:sp>
      <p:sp>
        <p:nvSpPr>
          <p:cNvPr id="7" name="Rectangle 6">
            <a:extLst>
              <a:ext uri="{FF2B5EF4-FFF2-40B4-BE49-F238E27FC236}">
                <a16:creationId xmlns:a16="http://schemas.microsoft.com/office/drawing/2014/main" id="{CF32FDF6-6557-4441-B914-57034A5998BF}"/>
              </a:ext>
            </a:extLst>
          </p:cNvPr>
          <p:cNvSpPr/>
          <p:nvPr/>
        </p:nvSpPr>
        <p:spPr>
          <a:xfrm>
            <a:off x="159025" y="0"/>
            <a:ext cx="11445786" cy="461665"/>
          </a:xfrm>
          <a:prstGeom prst="rect">
            <a:avLst/>
          </a:prstGeom>
        </p:spPr>
        <p:txBody>
          <a:bodyPr wrap="square">
            <a:spAutoFit/>
          </a:bodyPr>
          <a:lstStyle/>
          <a:p>
            <a:pPr algn="ctr"/>
            <a:r>
              <a:rPr lang="en-US" sz="2400" dirty="0"/>
              <a:t>SESSION FIVE (Cont’d)</a:t>
            </a:r>
          </a:p>
        </p:txBody>
      </p:sp>
      <p:sp>
        <p:nvSpPr>
          <p:cNvPr id="8" name="Slide Number Placeholder 7">
            <a:extLst>
              <a:ext uri="{FF2B5EF4-FFF2-40B4-BE49-F238E27FC236}">
                <a16:creationId xmlns:a16="http://schemas.microsoft.com/office/drawing/2014/main" id="{6F128335-CFD1-8647-ADBC-11DD34F9446E}"/>
              </a:ext>
            </a:extLst>
          </p:cNvPr>
          <p:cNvSpPr>
            <a:spLocks noGrp="1"/>
          </p:cNvSpPr>
          <p:nvPr>
            <p:ph type="sldNum" sz="quarter" idx="12"/>
          </p:nvPr>
        </p:nvSpPr>
        <p:spPr>
          <a:xfrm>
            <a:off x="9263270" y="6356350"/>
            <a:ext cx="2743200" cy="365125"/>
          </a:xfrm>
        </p:spPr>
        <p:txBody>
          <a:bodyPr/>
          <a:lstStyle/>
          <a:p>
            <a:fld id="{77F4578E-AB0A-0846-B678-1CAEF8CF63B4}" type="slidenum">
              <a:rPr lang="en-US" smtClean="0"/>
              <a:t>42</a:t>
            </a:fld>
            <a:endParaRPr lang="en-US" dirty="0"/>
          </a:p>
        </p:txBody>
      </p:sp>
    </p:spTree>
    <p:extLst>
      <p:ext uri="{BB962C8B-B14F-4D97-AF65-F5344CB8AC3E}">
        <p14:creationId xmlns:p14="http://schemas.microsoft.com/office/powerpoint/2010/main" val="28089420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624C40D-29EF-6BE1-0BB7-F34218F91D23}"/>
              </a:ext>
            </a:extLst>
          </p:cNvPr>
          <p:cNvPicPr>
            <a:picLocks noChangeAspect="1"/>
          </p:cNvPicPr>
          <p:nvPr/>
        </p:nvPicPr>
        <p:blipFill>
          <a:blip r:embed="rId2"/>
          <a:stretch>
            <a:fillRect/>
          </a:stretch>
        </p:blipFill>
        <p:spPr>
          <a:xfrm>
            <a:off x="0" y="469686"/>
            <a:ext cx="7586123" cy="6388313"/>
          </a:xfrm>
          <a:prstGeom prst="rect">
            <a:avLst/>
          </a:prstGeom>
        </p:spPr>
      </p:pic>
      <p:sp>
        <p:nvSpPr>
          <p:cNvPr id="2" name="Title 1">
            <a:extLst>
              <a:ext uri="{FF2B5EF4-FFF2-40B4-BE49-F238E27FC236}">
                <a16:creationId xmlns:a16="http://schemas.microsoft.com/office/drawing/2014/main" id="{9ADF43BF-F9C0-8F44-19BF-4245F298B2FC}"/>
              </a:ext>
            </a:extLst>
          </p:cNvPr>
          <p:cNvSpPr>
            <a:spLocks noGrp="1"/>
          </p:cNvSpPr>
          <p:nvPr>
            <p:ph type="title"/>
          </p:nvPr>
        </p:nvSpPr>
        <p:spPr>
          <a:xfrm>
            <a:off x="7725609" y="654502"/>
            <a:ext cx="4466391" cy="2394519"/>
          </a:xfrm>
        </p:spPr>
        <p:txBody>
          <a:bodyPr>
            <a:noAutofit/>
          </a:bodyPr>
          <a:lstStyle/>
          <a:p>
            <a:r>
              <a:rPr lang="en-US" sz="3000" dirty="0"/>
              <a:t>LANDING &amp; PARKING| </a:t>
            </a:r>
            <a:r>
              <a:rPr lang="en-US" sz="3000" b="1" dirty="0">
                <a:solidFill>
                  <a:srgbClr val="FF0000"/>
                </a:solidFill>
              </a:rPr>
              <a:t>NEAR TERM </a:t>
            </a:r>
            <a:br>
              <a:rPr lang="en-US" sz="3000" b="1" dirty="0"/>
            </a:br>
            <a:br>
              <a:rPr lang="en-US" sz="3000" b="1" dirty="0"/>
            </a:br>
            <a:endParaRPr lang="en-US" sz="2500" b="1" dirty="0"/>
          </a:p>
        </p:txBody>
      </p:sp>
      <p:sp>
        <p:nvSpPr>
          <p:cNvPr id="3" name="Content Placeholder 2">
            <a:extLst>
              <a:ext uri="{FF2B5EF4-FFF2-40B4-BE49-F238E27FC236}">
                <a16:creationId xmlns:a16="http://schemas.microsoft.com/office/drawing/2014/main" id="{126D2CDB-B573-D9BA-854E-8F243A29EF7B}"/>
              </a:ext>
            </a:extLst>
          </p:cNvPr>
          <p:cNvSpPr>
            <a:spLocks noGrp="1"/>
          </p:cNvSpPr>
          <p:nvPr>
            <p:ph idx="1"/>
          </p:nvPr>
        </p:nvSpPr>
        <p:spPr>
          <a:xfrm>
            <a:off x="8040814" y="3434899"/>
            <a:ext cx="3794760" cy="4057015"/>
          </a:xfrm>
        </p:spPr>
        <p:txBody>
          <a:bodyPr>
            <a:normAutofit/>
          </a:bodyPr>
          <a:lstStyle/>
          <a:p>
            <a:pPr marL="0" indent="0">
              <a:buNone/>
            </a:pPr>
            <a:r>
              <a:rPr lang="en-US" sz="2500" b="1" u="sng" dirty="0"/>
              <a:t>CONSIDERATIONS</a:t>
            </a:r>
          </a:p>
          <a:p>
            <a:pPr marL="228600" lvl="1">
              <a:spcBef>
                <a:spcPts val="1000"/>
              </a:spcBef>
            </a:pPr>
            <a:r>
              <a:rPr lang="en-US" sz="2200" dirty="0"/>
              <a:t>Traffic pattern</a:t>
            </a:r>
          </a:p>
          <a:p>
            <a:pPr marL="228600" lvl="1">
              <a:spcBef>
                <a:spcPts val="1000"/>
              </a:spcBef>
            </a:pPr>
            <a:r>
              <a:rPr lang="en-US" sz="2200" dirty="0"/>
              <a:t>Ground taxi considerations</a:t>
            </a:r>
          </a:p>
          <a:p>
            <a:pPr marL="228600" lvl="1">
              <a:spcBef>
                <a:spcPts val="1000"/>
              </a:spcBef>
            </a:pPr>
            <a:r>
              <a:rPr lang="en-US" sz="2200" dirty="0"/>
              <a:t>Proximities to terminal and taxiways</a:t>
            </a:r>
          </a:p>
          <a:p>
            <a:pPr marL="228600" lvl="1">
              <a:spcBef>
                <a:spcPts val="1000"/>
              </a:spcBef>
            </a:pPr>
            <a:r>
              <a:rPr lang="en-US" sz="2200" dirty="0"/>
              <a:t>Obstacle free ramps</a:t>
            </a:r>
          </a:p>
          <a:p>
            <a:pPr marL="228600" lvl="1">
              <a:spcBef>
                <a:spcPts val="1000"/>
              </a:spcBef>
            </a:pPr>
            <a:r>
              <a:rPr lang="en-US" sz="2200" dirty="0"/>
              <a:t>Passenger flow</a:t>
            </a:r>
          </a:p>
        </p:txBody>
      </p:sp>
      <p:sp>
        <p:nvSpPr>
          <p:cNvPr id="4" name="Content Placeholder 2">
            <a:extLst>
              <a:ext uri="{FF2B5EF4-FFF2-40B4-BE49-F238E27FC236}">
                <a16:creationId xmlns:a16="http://schemas.microsoft.com/office/drawing/2014/main" id="{FC7FE7C9-D799-D6D6-6E43-47470C4A4285}"/>
              </a:ext>
            </a:extLst>
          </p:cNvPr>
          <p:cNvSpPr txBox="1">
            <a:spLocks/>
          </p:cNvSpPr>
          <p:nvPr/>
        </p:nvSpPr>
        <p:spPr>
          <a:xfrm>
            <a:off x="6096000" y="1825625"/>
            <a:ext cx="52578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p:sp>
        <p:nvSpPr>
          <p:cNvPr id="5" name="TextBox 4">
            <a:extLst>
              <a:ext uri="{FF2B5EF4-FFF2-40B4-BE49-F238E27FC236}">
                <a16:creationId xmlns:a16="http://schemas.microsoft.com/office/drawing/2014/main" id="{A278E425-CE81-044E-9ABA-718C6FEE0FC2}"/>
              </a:ext>
            </a:extLst>
          </p:cNvPr>
          <p:cNvSpPr txBox="1"/>
          <p:nvPr/>
        </p:nvSpPr>
        <p:spPr>
          <a:xfrm>
            <a:off x="5335719" y="1249547"/>
            <a:ext cx="2044021" cy="369332"/>
          </a:xfrm>
          <a:prstGeom prst="rect">
            <a:avLst/>
          </a:prstGeom>
          <a:noFill/>
        </p:spPr>
        <p:txBody>
          <a:bodyPr wrap="none" rtlCol="0">
            <a:spAutoFit/>
          </a:bodyPr>
          <a:lstStyle/>
          <a:p>
            <a:r>
              <a:rPr lang="en-US" dirty="0"/>
              <a:t>Passenger Terminal </a:t>
            </a:r>
          </a:p>
        </p:txBody>
      </p:sp>
      <p:sp>
        <p:nvSpPr>
          <p:cNvPr id="7" name="TextBox 6">
            <a:extLst>
              <a:ext uri="{FF2B5EF4-FFF2-40B4-BE49-F238E27FC236}">
                <a16:creationId xmlns:a16="http://schemas.microsoft.com/office/drawing/2014/main" id="{55B8C861-0406-2642-ADAC-7ACEF5F88421}"/>
              </a:ext>
            </a:extLst>
          </p:cNvPr>
          <p:cNvSpPr txBox="1"/>
          <p:nvPr/>
        </p:nvSpPr>
        <p:spPr>
          <a:xfrm>
            <a:off x="5011728" y="1667096"/>
            <a:ext cx="1634378" cy="369332"/>
          </a:xfrm>
          <a:prstGeom prst="rect">
            <a:avLst/>
          </a:prstGeom>
          <a:noFill/>
        </p:spPr>
        <p:txBody>
          <a:bodyPr wrap="square" rtlCol="0">
            <a:spAutoFit/>
          </a:bodyPr>
          <a:lstStyle/>
          <a:p>
            <a:r>
              <a:rPr lang="en-US" dirty="0"/>
              <a:t>Outdoor Patio</a:t>
            </a:r>
          </a:p>
        </p:txBody>
      </p:sp>
      <p:sp>
        <p:nvSpPr>
          <p:cNvPr id="9" name="TextBox 8">
            <a:extLst>
              <a:ext uri="{FF2B5EF4-FFF2-40B4-BE49-F238E27FC236}">
                <a16:creationId xmlns:a16="http://schemas.microsoft.com/office/drawing/2014/main" id="{FD8C63F7-34AC-2047-B662-C849FDA7418A}"/>
              </a:ext>
            </a:extLst>
          </p:cNvPr>
          <p:cNvSpPr txBox="1"/>
          <p:nvPr/>
        </p:nvSpPr>
        <p:spPr>
          <a:xfrm>
            <a:off x="6216118" y="5305772"/>
            <a:ext cx="2033300" cy="646331"/>
          </a:xfrm>
          <a:prstGeom prst="rect">
            <a:avLst/>
          </a:prstGeom>
          <a:noFill/>
        </p:spPr>
        <p:txBody>
          <a:bodyPr wrap="square" rtlCol="0">
            <a:spAutoFit/>
          </a:bodyPr>
          <a:lstStyle/>
          <a:p>
            <a:r>
              <a:rPr lang="en-US" dirty="0"/>
              <a:t>Charging Units (Pink)</a:t>
            </a:r>
          </a:p>
        </p:txBody>
      </p:sp>
      <p:sp>
        <p:nvSpPr>
          <p:cNvPr id="10" name="TextBox 9">
            <a:extLst>
              <a:ext uri="{FF2B5EF4-FFF2-40B4-BE49-F238E27FC236}">
                <a16:creationId xmlns:a16="http://schemas.microsoft.com/office/drawing/2014/main" id="{4978D5BE-0C95-AC44-818A-CD12F9D7A983}"/>
              </a:ext>
            </a:extLst>
          </p:cNvPr>
          <p:cNvSpPr txBox="1"/>
          <p:nvPr/>
        </p:nvSpPr>
        <p:spPr>
          <a:xfrm>
            <a:off x="1320198" y="3961278"/>
            <a:ext cx="1390509" cy="369332"/>
          </a:xfrm>
          <a:prstGeom prst="rect">
            <a:avLst/>
          </a:prstGeom>
          <a:noFill/>
        </p:spPr>
        <p:txBody>
          <a:bodyPr wrap="none" rtlCol="0">
            <a:spAutoFit/>
          </a:bodyPr>
          <a:lstStyle/>
          <a:p>
            <a:r>
              <a:rPr lang="en-US" dirty="0" err="1"/>
              <a:t>Evotl</a:t>
            </a:r>
            <a:r>
              <a:rPr lang="en-US" dirty="0"/>
              <a:t> Parking</a:t>
            </a:r>
          </a:p>
        </p:txBody>
      </p:sp>
      <p:cxnSp>
        <p:nvCxnSpPr>
          <p:cNvPr id="12" name="Straight Arrow Connector 11">
            <a:extLst>
              <a:ext uri="{FF2B5EF4-FFF2-40B4-BE49-F238E27FC236}">
                <a16:creationId xmlns:a16="http://schemas.microsoft.com/office/drawing/2014/main" id="{6C3869BA-FA9B-BD4B-BCDD-E72624E685DD}"/>
              </a:ext>
            </a:extLst>
          </p:cNvPr>
          <p:cNvCxnSpPr>
            <a:cxnSpLocks/>
          </p:cNvCxnSpPr>
          <p:nvPr/>
        </p:nvCxnSpPr>
        <p:spPr>
          <a:xfrm flipH="1">
            <a:off x="4171890" y="1825625"/>
            <a:ext cx="75961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1BC2D29-EDAE-0D4D-B31F-E52C94A3DA7C}"/>
              </a:ext>
            </a:extLst>
          </p:cNvPr>
          <p:cNvCxnSpPr>
            <a:cxnSpLocks/>
          </p:cNvCxnSpPr>
          <p:nvPr/>
        </p:nvCxnSpPr>
        <p:spPr>
          <a:xfrm flipH="1">
            <a:off x="3307563" y="1460349"/>
            <a:ext cx="203382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BC5D6594-6DF6-3447-8DE9-C0499710B462}"/>
              </a:ext>
            </a:extLst>
          </p:cNvPr>
          <p:cNvCxnSpPr>
            <a:cxnSpLocks/>
          </p:cNvCxnSpPr>
          <p:nvPr/>
        </p:nvCxnSpPr>
        <p:spPr>
          <a:xfrm flipH="1">
            <a:off x="3301893" y="5628938"/>
            <a:ext cx="279410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EED9706-E008-0447-839E-68F656A15814}"/>
              </a:ext>
            </a:extLst>
          </p:cNvPr>
          <p:cNvCxnSpPr>
            <a:cxnSpLocks/>
          </p:cNvCxnSpPr>
          <p:nvPr/>
        </p:nvCxnSpPr>
        <p:spPr>
          <a:xfrm>
            <a:off x="1700371" y="4398078"/>
            <a:ext cx="0" cy="9076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F57E24E-CF2D-F948-9D49-19CB6AA89780}"/>
              </a:ext>
            </a:extLst>
          </p:cNvPr>
          <p:cNvCxnSpPr>
            <a:cxnSpLocks/>
          </p:cNvCxnSpPr>
          <p:nvPr/>
        </p:nvCxnSpPr>
        <p:spPr>
          <a:xfrm>
            <a:off x="2554922" y="4342773"/>
            <a:ext cx="782532" cy="7381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4BBB1956-6A1F-824E-9B5E-16BEE40304A1}"/>
              </a:ext>
            </a:extLst>
          </p:cNvPr>
          <p:cNvSpPr/>
          <p:nvPr/>
        </p:nvSpPr>
        <p:spPr>
          <a:xfrm>
            <a:off x="0" y="8022"/>
            <a:ext cx="7586123" cy="461665"/>
          </a:xfrm>
          <a:prstGeom prst="rect">
            <a:avLst/>
          </a:prstGeom>
        </p:spPr>
        <p:txBody>
          <a:bodyPr wrap="square">
            <a:spAutoFit/>
          </a:bodyPr>
          <a:lstStyle/>
          <a:p>
            <a:pPr algn="ctr"/>
            <a:r>
              <a:rPr lang="en-US" sz="2400" dirty="0"/>
              <a:t>SESSION FIVE (Cont’d)</a:t>
            </a:r>
          </a:p>
        </p:txBody>
      </p:sp>
      <p:sp>
        <p:nvSpPr>
          <p:cNvPr id="13" name="Slide Number Placeholder 12">
            <a:extLst>
              <a:ext uri="{FF2B5EF4-FFF2-40B4-BE49-F238E27FC236}">
                <a16:creationId xmlns:a16="http://schemas.microsoft.com/office/drawing/2014/main" id="{A7B06439-2864-A74C-8928-1F1BD66F7DF3}"/>
              </a:ext>
            </a:extLst>
          </p:cNvPr>
          <p:cNvSpPr>
            <a:spLocks noGrp="1"/>
          </p:cNvSpPr>
          <p:nvPr>
            <p:ph type="sldNum" sz="quarter" idx="12"/>
          </p:nvPr>
        </p:nvSpPr>
        <p:spPr/>
        <p:txBody>
          <a:bodyPr/>
          <a:lstStyle/>
          <a:p>
            <a:fld id="{77F4578E-AB0A-0846-B678-1CAEF8CF63B4}" type="slidenum">
              <a:rPr lang="en-US" smtClean="0"/>
              <a:t>43</a:t>
            </a:fld>
            <a:endParaRPr lang="en-US"/>
          </a:p>
        </p:txBody>
      </p:sp>
    </p:spTree>
    <p:extLst>
      <p:ext uri="{BB962C8B-B14F-4D97-AF65-F5344CB8AC3E}">
        <p14:creationId xmlns:p14="http://schemas.microsoft.com/office/powerpoint/2010/main" val="17554843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2BBDE-6407-4F44-97DF-3275844D286B}"/>
              </a:ext>
            </a:extLst>
          </p:cNvPr>
          <p:cNvSpPr>
            <a:spLocks noGrp="1"/>
          </p:cNvSpPr>
          <p:nvPr>
            <p:ph type="title"/>
          </p:nvPr>
        </p:nvSpPr>
        <p:spPr>
          <a:xfrm>
            <a:off x="198783" y="1042160"/>
            <a:ext cx="10429460" cy="930075"/>
          </a:xfrm>
        </p:spPr>
        <p:txBody>
          <a:bodyPr>
            <a:normAutofit fontScale="90000"/>
          </a:bodyPr>
          <a:lstStyle/>
          <a:p>
            <a:r>
              <a:rPr lang="en-US" sz="3500" dirty="0"/>
              <a:t>LANDING &amp; PARKING| </a:t>
            </a:r>
            <a:r>
              <a:rPr lang="en-US" sz="3500" b="1" dirty="0"/>
              <a:t>NEAR TERM CONT. </a:t>
            </a:r>
            <a:br>
              <a:rPr lang="en-US" sz="3500" b="1" dirty="0"/>
            </a:br>
            <a:endParaRPr lang="en-US" sz="3500" dirty="0"/>
          </a:p>
        </p:txBody>
      </p:sp>
      <p:sp>
        <p:nvSpPr>
          <p:cNvPr id="3" name="Content Placeholder 2">
            <a:extLst>
              <a:ext uri="{FF2B5EF4-FFF2-40B4-BE49-F238E27FC236}">
                <a16:creationId xmlns:a16="http://schemas.microsoft.com/office/drawing/2014/main" id="{8C24FBCE-6816-DC4A-9637-A7FF693B68EC}"/>
              </a:ext>
            </a:extLst>
          </p:cNvPr>
          <p:cNvSpPr>
            <a:spLocks noGrp="1"/>
          </p:cNvSpPr>
          <p:nvPr>
            <p:ph idx="1"/>
          </p:nvPr>
        </p:nvSpPr>
        <p:spPr>
          <a:xfrm>
            <a:off x="198783" y="1669774"/>
            <a:ext cx="11155017" cy="5085973"/>
          </a:xfrm>
        </p:spPr>
        <p:txBody>
          <a:bodyPr>
            <a:normAutofit/>
          </a:bodyPr>
          <a:lstStyle/>
          <a:p>
            <a:pPr marL="0" indent="0" algn="ctr">
              <a:buNone/>
            </a:pPr>
            <a:r>
              <a:rPr lang="en-US" b="1" u="sng" dirty="0">
                <a:solidFill>
                  <a:srgbClr val="C00000"/>
                </a:solidFill>
              </a:rPr>
              <a:t>CONSIDERATIONS Cont. </a:t>
            </a:r>
          </a:p>
          <a:p>
            <a:r>
              <a:rPr lang="en-US" sz="2500" b="1" dirty="0"/>
              <a:t>Proximities to terminal and taxiways  (pink line taxi line) / Passenger Flow</a:t>
            </a:r>
          </a:p>
          <a:p>
            <a:pPr marL="0" indent="0">
              <a:buNone/>
            </a:pPr>
            <a:endParaRPr lang="en-US" sz="2500" b="1" dirty="0"/>
          </a:p>
          <a:p>
            <a:pPr lvl="1"/>
            <a:r>
              <a:rPr lang="en-US" sz="2200" dirty="0"/>
              <a:t>Currently when a plane lands at a FBO, it could be there for days/weeks.  </a:t>
            </a:r>
          </a:p>
          <a:p>
            <a:pPr lvl="1"/>
            <a:r>
              <a:rPr lang="en-US" sz="2200" dirty="0"/>
              <a:t>These are intended to be high frequency operations.  These are intended to come and go every 15 minutes so they needed to be in a location with easy access have to the taxiway.</a:t>
            </a:r>
          </a:p>
          <a:p>
            <a:pPr marL="685800" lvl="2">
              <a:spcBef>
                <a:spcPts val="1000"/>
              </a:spcBef>
            </a:pPr>
            <a:r>
              <a:rPr lang="en-US" sz="2200" dirty="0"/>
              <a:t>They also need to be in close proximity of passenger terminal because you don’t want passengers coming every 15 minutes walking through airplanes and propellers to get back &amp; for the.  But also not too close (past spinning blades).</a:t>
            </a:r>
          </a:p>
          <a:p>
            <a:pPr marL="457200" lvl="2" indent="0">
              <a:spcBef>
                <a:spcPts val="1000"/>
              </a:spcBef>
              <a:buNone/>
            </a:pPr>
            <a:endParaRPr lang="en-US" sz="2200" dirty="0"/>
          </a:p>
          <a:p>
            <a:pPr marL="0" indent="0">
              <a:buNone/>
            </a:pPr>
            <a:r>
              <a:rPr lang="en-US" sz="2200" dirty="0"/>
              <a:t>NOTE:  Scott met with Wisk Feb/March 2024.  Wisk’s </a:t>
            </a:r>
            <a:r>
              <a:rPr lang="en-US" sz="2200" dirty="0" err="1"/>
              <a:t>eVOTL</a:t>
            </a:r>
            <a:r>
              <a:rPr lang="en-US" sz="2200" dirty="0"/>
              <a:t> is planned to be autonomous (no pilot) and there is no gear so it doesn’t taxi.  So the landing/parking design Clay Lacy came up with wouldn’t work for Whist…but he believes they came up with a plan that will work.</a:t>
            </a:r>
          </a:p>
          <a:p>
            <a:pPr marL="0" lvl="1" indent="0">
              <a:spcBef>
                <a:spcPts val="1000"/>
              </a:spcBef>
              <a:buNone/>
            </a:pPr>
            <a:endParaRPr lang="en-US" sz="2800" dirty="0"/>
          </a:p>
          <a:p>
            <a:endParaRPr lang="en-US" dirty="0"/>
          </a:p>
        </p:txBody>
      </p:sp>
      <p:sp>
        <p:nvSpPr>
          <p:cNvPr id="4" name="Rectangle 3">
            <a:extLst>
              <a:ext uri="{FF2B5EF4-FFF2-40B4-BE49-F238E27FC236}">
                <a16:creationId xmlns:a16="http://schemas.microsoft.com/office/drawing/2014/main" id="{EC7F83DA-EC3C-6B46-AFA4-95CC980112C6}"/>
              </a:ext>
            </a:extLst>
          </p:cNvPr>
          <p:cNvSpPr/>
          <p:nvPr/>
        </p:nvSpPr>
        <p:spPr>
          <a:xfrm>
            <a:off x="450574" y="105755"/>
            <a:ext cx="10903226" cy="461665"/>
          </a:xfrm>
          <a:prstGeom prst="rect">
            <a:avLst/>
          </a:prstGeom>
        </p:spPr>
        <p:txBody>
          <a:bodyPr wrap="square">
            <a:spAutoFit/>
          </a:bodyPr>
          <a:lstStyle/>
          <a:p>
            <a:pPr algn="ctr"/>
            <a:r>
              <a:rPr lang="en-US" sz="2400" dirty="0"/>
              <a:t>SESSION FIVE (Cont’d)</a:t>
            </a:r>
          </a:p>
        </p:txBody>
      </p:sp>
      <p:sp>
        <p:nvSpPr>
          <p:cNvPr id="5" name="Slide Number Placeholder 4">
            <a:extLst>
              <a:ext uri="{FF2B5EF4-FFF2-40B4-BE49-F238E27FC236}">
                <a16:creationId xmlns:a16="http://schemas.microsoft.com/office/drawing/2014/main" id="{6C4E0064-8BB9-D74A-B560-6EB2CDBE8C2E}"/>
              </a:ext>
            </a:extLst>
          </p:cNvPr>
          <p:cNvSpPr>
            <a:spLocks noGrp="1"/>
          </p:cNvSpPr>
          <p:nvPr>
            <p:ph type="sldNum" sz="quarter" idx="12"/>
          </p:nvPr>
        </p:nvSpPr>
        <p:spPr/>
        <p:txBody>
          <a:bodyPr/>
          <a:lstStyle/>
          <a:p>
            <a:fld id="{77F4578E-AB0A-0846-B678-1CAEF8CF63B4}" type="slidenum">
              <a:rPr lang="en-US" smtClean="0"/>
              <a:t>44</a:t>
            </a:fld>
            <a:endParaRPr lang="en-US"/>
          </a:p>
        </p:txBody>
      </p:sp>
    </p:spTree>
    <p:extLst>
      <p:ext uri="{BB962C8B-B14F-4D97-AF65-F5344CB8AC3E}">
        <p14:creationId xmlns:p14="http://schemas.microsoft.com/office/powerpoint/2010/main" val="19455980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7776C-F545-3944-A621-440C151FC79B}"/>
              </a:ext>
            </a:extLst>
          </p:cNvPr>
          <p:cNvSpPr>
            <a:spLocks noGrp="1"/>
          </p:cNvSpPr>
          <p:nvPr>
            <p:ph type="title"/>
          </p:nvPr>
        </p:nvSpPr>
        <p:spPr>
          <a:xfrm>
            <a:off x="838200" y="365126"/>
            <a:ext cx="10515600" cy="354920"/>
          </a:xfrm>
        </p:spPr>
        <p:txBody>
          <a:bodyPr>
            <a:noAutofit/>
          </a:bodyPr>
          <a:lstStyle/>
          <a:p>
            <a:pPr algn="ctr"/>
            <a:r>
              <a:rPr lang="en-US" sz="2400" dirty="0">
                <a:latin typeface="Calibri" panose="020F0502020204030204" pitchFamily="34" charset="0"/>
                <a:cs typeface="Calibri" panose="020F0502020204030204" pitchFamily="34" charset="0"/>
              </a:rPr>
              <a:t>SESSION FIVE (Cont’d)</a:t>
            </a:r>
          </a:p>
        </p:txBody>
      </p:sp>
      <p:sp>
        <p:nvSpPr>
          <p:cNvPr id="3" name="Content Placeholder 2">
            <a:extLst>
              <a:ext uri="{FF2B5EF4-FFF2-40B4-BE49-F238E27FC236}">
                <a16:creationId xmlns:a16="http://schemas.microsoft.com/office/drawing/2014/main" id="{2EDA54C1-BC40-CC4B-9960-BCA8721B0637}"/>
              </a:ext>
            </a:extLst>
          </p:cNvPr>
          <p:cNvSpPr>
            <a:spLocks noGrp="1"/>
          </p:cNvSpPr>
          <p:nvPr>
            <p:ph idx="1"/>
          </p:nvPr>
        </p:nvSpPr>
        <p:spPr>
          <a:xfrm>
            <a:off x="347869" y="1123260"/>
            <a:ext cx="11645347" cy="904323"/>
          </a:xfrm>
        </p:spPr>
        <p:txBody>
          <a:bodyPr>
            <a:normAutofit/>
          </a:bodyPr>
          <a:lstStyle/>
          <a:p>
            <a:pPr marL="0" indent="0">
              <a:buNone/>
            </a:pPr>
            <a:r>
              <a:rPr lang="en-US" sz="2500" dirty="0"/>
              <a:t>Starting construction on new location/FBO at John Wayne Airport (pictured below) – Hoping to start in the next 30-40 days.   </a:t>
            </a:r>
          </a:p>
        </p:txBody>
      </p:sp>
      <p:pic>
        <p:nvPicPr>
          <p:cNvPr id="4" name="Picture 3">
            <a:extLst>
              <a:ext uri="{FF2B5EF4-FFF2-40B4-BE49-F238E27FC236}">
                <a16:creationId xmlns:a16="http://schemas.microsoft.com/office/drawing/2014/main" id="{6223CA65-EBA0-7246-B88B-0306E12F0B95}"/>
              </a:ext>
            </a:extLst>
          </p:cNvPr>
          <p:cNvPicPr>
            <a:picLocks noChangeAspect="1"/>
          </p:cNvPicPr>
          <p:nvPr/>
        </p:nvPicPr>
        <p:blipFill rotWithShape="1">
          <a:blip r:embed="rId2"/>
          <a:srcRect l="5669" r="5328"/>
          <a:stretch/>
        </p:blipFill>
        <p:spPr>
          <a:xfrm>
            <a:off x="2332455" y="2027583"/>
            <a:ext cx="7817852" cy="4632108"/>
          </a:xfrm>
          <a:prstGeom prst="rect">
            <a:avLst/>
          </a:prstGeom>
        </p:spPr>
      </p:pic>
      <p:sp>
        <p:nvSpPr>
          <p:cNvPr id="5" name="Slide Number Placeholder 4">
            <a:extLst>
              <a:ext uri="{FF2B5EF4-FFF2-40B4-BE49-F238E27FC236}">
                <a16:creationId xmlns:a16="http://schemas.microsoft.com/office/drawing/2014/main" id="{96693CB7-0173-C246-873E-28851F385DEC}"/>
              </a:ext>
            </a:extLst>
          </p:cNvPr>
          <p:cNvSpPr>
            <a:spLocks noGrp="1"/>
          </p:cNvSpPr>
          <p:nvPr>
            <p:ph type="sldNum" sz="quarter" idx="12"/>
          </p:nvPr>
        </p:nvSpPr>
        <p:spPr/>
        <p:txBody>
          <a:bodyPr/>
          <a:lstStyle/>
          <a:p>
            <a:fld id="{77F4578E-AB0A-0846-B678-1CAEF8CF63B4}" type="slidenum">
              <a:rPr lang="en-US" smtClean="0"/>
              <a:t>45</a:t>
            </a:fld>
            <a:endParaRPr lang="en-US"/>
          </a:p>
        </p:txBody>
      </p:sp>
    </p:spTree>
    <p:extLst>
      <p:ext uri="{BB962C8B-B14F-4D97-AF65-F5344CB8AC3E}">
        <p14:creationId xmlns:p14="http://schemas.microsoft.com/office/powerpoint/2010/main" val="6508257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7052B-0CC4-FB47-954B-DEF361A2E347}"/>
              </a:ext>
            </a:extLst>
          </p:cNvPr>
          <p:cNvSpPr>
            <a:spLocks noGrp="1"/>
          </p:cNvSpPr>
          <p:nvPr>
            <p:ph type="title"/>
          </p:nvPr>
        </p:nvSpPr>
        <p:spPr>
          <a:xfrm>
            <a:off x="-178905" y="629829"/>
            <a:ext cx="11873948" cy="1325563"/>
          </a:xfrm>
        </p:spPr>
        <p:txBody>
          <a:bodyPr>
            <a:normAutofit fontScale="90000"/>
          </a:bodyPr>
          <a:lstStyle/>
          <a:p>
            <a:pPr algn="ctr"/>
            <a:r>
              <a:rPr lang="en-US" sz="3900" dirty="0">
                <a:latin typeface="Calibri" panose="020F0502020204030204" pitchFamily="34" charset="0"/>
                <a:cs typeface="Calibri" panose="020F0502020204030204" pitchFamily="34" charset="0"/>
              </a:rPr>
              <a:t>Investigating &amp; Guiding Outcomes for Advanced Air Mobility (AAM) </a:t>
            </a:r>
            <a:br>
              <a:rPr lang="en-US" dirty="0"/>
            </a:br>
            <a:r>
              <a:rPr lang="en-US" sz="2800" dirty="0"/>
              <a:t>Matt Friedman, Caltrans Aeronautics Program</a:t>
            </a:r>
          </a:p>
        </p:txBody>
      </p:sp>
      <p:sp>
        <p:nvSpPr>
          <p:cNvPr id="3" name="Content Placeholder 2">
            <a:extLst>
              <a:ext uri="{FF2B5EF4-FFF2-40B4-BE49-F238E27FC236}">
                <a16:creationId xmlns:a16="http://schemas.microsoft.com/office/drawing/2014/main" id="{764CD4D0-63EF-6947-ABC7-17D3FB645563}"/>
              </a:ext>
            </a:extLst>
          </p:cNvPr>
          <p:cNvSpPr>
            <a:spLocks noGrp="1"/>
          </p:cNvSpPr>
          <p:nvPr>
            <p:ph idx="1"/>
          </p:nvPr>
        </p:nvSpPr>
        <p:spPr>
          <a:xfrm>
            <a:off x="162338" y="2233116"/>
            <a:ext cx="11191461" cy="1553679"/>
          </a:xfrm>
        </p:spPr>
        <p:txBody>
          <a:bodyPr>
            <a:normAutofit fontScale="85000" lnSpcReduction="10000"/>
          </a:bodyPr>
          <a:lstStyle/>
          <a:p>
            <a:r>
              <a:rPr lang="en-US" dirty="0"/>
              <a:t>Advanced Air Mobility (AAM)</a:t>
            </a:r>
          </a:p>
          <a:p>
            <a:pPr lvl="1"/>
            <a:r>
              <a:rPr lang="en-US" i="1" dirty="0"/>
              <a:t>AAM is a new concept of air transportation using electric vertical takeoff and landing (</a:t>
            </a:r>
            <a:r>
              <a:rPr lang="en-US" i="1" dirty="0" err="1"/>
              <a:t>eVTOL</a:t>
            </a:r>
            <a:r>
              <a:rPr lang="en-US" i="1" dirty="0"/>
              <a:t>) aircraft to move people and cargo between places not currently or easily served by surface transportation or existing aviation modes. EVTOL aircraft may be powered by hybrid electric systems, batteries or potentially hydrogen fuel cells. (National Business Aviation Association)</a:t>
            </a:r>
          </a:p>
          <a:p>
            <a:endParaRPr lang="en-US" dirty="0"/>
          </a:p>
          <a:p>
            <a:endParaRPr lang="en-US" dirty="0"/>
          </a:p>
        </p:txBody>
      </p:sp>
      <p:pic>
        <p:nvPicPr>
          <p:cNvPr id="4" name="Picture 2" descr="image">
            <a:extLst>
              <a:ext uri="{FF2B5EF4-FFF2-40B4-BE49-F238E27FC236}">
                <a16:creationId xmlns:a16="http://schemas.microsoft.com/office/drawing/2014/main" id="{404F9A02-0C66-5446-86F3-C3324F0476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730"/>
          <a:stretch/>
        </p:blipFill>
        <p:spPr bwMode="auto">
          <a:xfrm>
            <a:off x="0" y="3786795"/>
            <a:ext cx="5459896" cy="307120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9EFD6E4-BADD-D741-B349-C3D8770E9592}"/>
              </a:ext>
            </a:extLst>
          </p:cNvPr>
          <p:cNvSpPr txBox="1"/>
          <p:nvPr/>
        </p:nvSpPr>
        <p:spPr>
          <a:xfrm>
            <a:off x="2981739" y="6374296"/>
            <a:ext cx="2315314" cy="369332"/>
          </a:xfrm>
          <a:prstGeom prst="rect">
            <a:avLst/>
          </a:prstGeom>
          <a:noFill/>
        </p:spPr>
        <p:txBody>
          <a:bodyPr wrap="none" rtlCol="0">
            <a:spAutoFit/>
          </a:bodyPr>
          <a:lstStyle/>
          <a:p>
            <a:r>
              <a:rPr lang="en-US" dirty="0">
                <a:solidFill>
                  <a:schemeClr val="bg1"/>
                </a:solidFill>
              </a:rPr>
              <a:t>Photo by </a:t>
            </a:r>
            <a:r>
              <a:rPr lang="en-US" dirty="0" err="1">
                <a:solidFill>
                  <a:schemeClr val="bg1"/>
                </a:solidFill>
              </a:rPr>
              <a:t>Joby</a:t>
            </a:r>
            <a:r>
              <a:rPr lang="en-US" dirty="0">
                <a:solidFill>
                  <a:schemeClr val="bg1"/>
                </a:solidFill>
              </a:rPr>
              <a:t> Aviation</a:t>
            </a:r>
          </a:p>
        </p:txBody>
      </p:sp>
      <p:sp>
        <p:nvSpPr>
          <p:cNvPr id="6" name="Rectangle 5">
            <a:extLst>
              <a:ext uri="{FF2B5EF4-FFF2-40B4-BE49-F238E27FC236}">
                <a16:creationId xmlns:a16="http://schemas.microsoft.com/office/drawing/2014/main" id="{3D75837E-20F0-4243-8009-2900E3391CC6}"/>
              </a:ext>
            </a:extLst>
          </p:cNvPr>
          <p:cNvSpPr/>
          <p:nvPr/>
        </p:nvSpPr>
        <p:spPr>
          <a:xfrm>
            <a:off x="6778486" y="4502479"/>
            <a:ext cx="2566023" cy="461665"/>
          </a:xfrm>
          <a:prstGeom prst="rect">
            <a:avLst/>
          </a:prstGeom>
        </p:spPr>
        <p:txBody>
          <a:bodyPr wrap="none">
            <a:spAutoFit/>
          </a:bodyPr>
          <a:lstStyle/>
          <a:p>
            <a:r>
              <a:rPr lang="en-US" sz="2400" b="1" dirty="0"/>
              <a:t>Terms &amp; Acronyms</a:t>
            </a:r>
          </a:p>
        </p:txBody>
      </p:sp>
      <p:sp>
        <p:nvSpPr>
          <p:cNvPr id="7" name="Rectangle 6">
            <a:extLst>
              <a:ext uri="{FF2B5EF4-FFF2-40B4-BE49-F238E27FC236}">
                <a16:creationId xmlns:a16="http://schemas.microsoft.com/office/drawing/2014/main" id="{838AE00F-291B-A947-91F2-071BAD9299AA}"/>
              </a:ext>
            </a:extLst>
          </p:cNvPr>
          <p:cNvSpPr/>
          <p:nvPr/>
        </p:nvSpPr>
        <p:spPr>
          <a:xfrm>
            <a:off x="5632174" y="4964144"/>
            <a:ext cx="6109251" cy="1600438"/>
          </a:xfrm>
          <a:prstGeom prst="rect">
            <a:avLst/>
          </a:prstGeom>
        </p:spPr>
        <p:txBody>
          <a:bodyPr wrap="square">
            <a:spAutoFit/>
          </a:bodyPr>
          <a:lstStyle/>
          <a:p>
            <a:pPr lvl="0">
              <a:defRPr cap="all"/>
            </a:pPr>
            <a:r>
              <a:rPr lang="en-US" sz="2000" b="1" dirty="0"/>
              <a:t>UAM - </a:t>
            </a:r>
            <a:r>
              <a:rPr lang="en-US" sz="2000" dirty="0"/>
              <a:t>Urban Air Mobility</a:t>
            </a:r>
          </a:p>
          <a:p>
            <a:pPr lvl="0">
              <a:defRPr cap="all"/>
            </a:pPr>
            <a:r>
              <a:rPr lang="en-US" sz="2000" b="1" dirty="0"/>
              <a:t>RAM</a:t>
            </a:r>
            <a:r>
              <a:rPr lang="en-US" sz="2000" dirty="0"/>
              <a:t> – Regional air mobility</a:t>
            </a:r>
          </a:p>
          <a:p>
            <a:pPr lvl="0">
              <a:defRPr cap="all"/>
            </a:pPr>
            <a:r>
              <a:rPr lang="en-US" sz="2000" b="1" dirty="0"/>
              <a:t>UAS</a:t>
            </a:r>
            <a:r>
              <a:rPr lang="en-US" sz="2000" dirty="0"/>
              <a:t> – Unscrewed aircraft system</a:t>
            </a:r>
          </a:p>
          <a:p>
            <a:pPr>
              <a:defRPr cap="all"/>
            </a:pPr>
            <a:r>
              <a:rPr lang="en-US" sz="2000" b="1" dirty="0"/>
              <a:t>VERTIPORT</a:t>
            </a:r>
            <a:r>
              <a:rPr lang="en-US" sz="2000" dirty="0"/>
              <a:t> - Take and landing location for EVTOLs</a:t>
            </a:r>
          </a:p>
          <a:p>
            <a:pPr lvl="0">
              <a:defRPr cap="all"/>
            </a:pPr>
            <a:endParaRPr lang="en-US" dirty="0"/>
          </a:p>
        </p:txBody>
      </p:sp>
      <p:sp>
        <p:nvSpPr>
          <p:cNvPr id="8" name="Rectangle 7">
            <a:extLst>
              <a:ext uri="{FF2B5EF4-FFF2-40B4-BE49-F238E27FC236}">
                <a16:creationId xmlns:a16="http://schemas.microsoft.com/office/drawing/2014/main" id="{C527F7FE-0E01-7F44-922D-56CE5DCF957B}"/>
              </a:ext>
            </a:extLst>
          </p:cNvPr>
          <p:cNvSpPr/>
          <p:nvPr/>
        </p:nvSpPr>
        <p:spPr>
          <a:xfrm>
            <a:off x="1007165" y="168164"/>
            <a:ext cx="10469217" cy="461665"/>
          </a:xfrm>
          <a:prstGeom prst="rect">
            <a:avLst/>
          </a:prstGeom>
        </p:spPr>
        <p:txBody>
          <a:bodyPr wrap="square">
            <a:spAutoFit/>
          </a:bodyPr>
          <a:lstStyle/>
          <a:p>
            <a:pPr algn="ctr"/>
            <a:r>
              <a:rPr lang="en-US" sz="2400" dirty="0"/>
              <a:t>SESSION FIVE (Cont’d)</a:t>
            </a:r>
          </a:p>
        </p:txBody>
      </p:sp>
      <p:sp>
        <p:nvSpPr>
          <p:cNvPr id="9" name="Slide Number Placeholder 8">
            <a:extLst>
              <a:ext uri="{FF2B5EF4-FFF2-40B4-BE49-F238E27FC236}">
                <a16:creationId xmlns:a16="http://schemas.microsoft.com/office/drawing/2014/main" id="{AB4597F2-ED33-1146-8E7A-3874A053FBD6}"/>
              </a:ext>
            </a:extLst>
          </p:cNvPr>
          <p:cNvSpPr>
            <a:spLocks noGrp="1"/>
          </p:cNvSpPr>
          <p:nvPr>
            <p:ph type="sldNum" sz="quarter" idx="12"/>
          </p:nvPr>
        </p:nvSpPr>
        <p:spPr/>
        <p:txBody>
          <a:bodyPr/>
          <a:lstStyle/>
          <a:p>
            <a:fld id="{77F4578E-AB0A-0846-B678-1CAEF8CF63B4}" type="slidenum">
              <a:rPr lang="en-US" smtClean="0"/>
              <a:t>46</a:t>
            </a:fld>
            <a:endParaRPr lang="en-US"/>
          </a:p>
        </p:txBody>
      </p:sp>
    </p:spTree>
    <p:extLst>
      <p:ext uri="{BB962C8B-B14F-4D97-AF65-F5344CB8AC3E}">
        <p14:creationId xmlns:p14="http://schemas.microsoft.com/office/powerpoint/2010/main" val="36746648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707FD5-E034-7D49-8C30-234B31B803A7}"/>
              </a:ext>
            </a:extLst>
          </p:cNvPr>
          <p:cNvSpPr/>
          <p:nvPr/>
        </p:nvSpPr>
        <p:spPr>
          <a:xfrm>
            <a:off x="231912" y="686951"/>
            <a:ext cx="11681791" cy="6063198"/>
          </a:xfrm>
          <a:prstGeom prst="rect">
            <a:avLst/>
          </a:prstGeom>
        </p:spPr>
        <p:txBody>
          <a:bodyPr wrap="square">
            <a:spAutoFit/>
          </a:bodyPr>
          <a:lstStyle/>
          <a:p>
            <a:pPr marL="285750" indent="-285750">
              <a:buFont typeface="Arial" panose="020B0604020202020204" pitchFamily="34" charset="0"/>
              <a:buChar char="•"/>
            </a:pPr>
            <a:r>
              <a:rPr lang="en-US" sz="2000" dirty="0"/>
              <a:t>Topics and needs are interacting with each other in new ways.  For example local land use planning will play a major role in placement of vertiports.   </a:t>
            </a:r>
          </a:p>
          <a:p>
            <a:pPr marL="285750" indent="-285750">
              <a:buFont typeface="Arial" panose="020B0604020202020204" pitchFamily="34" charset="0"/>
              <a:buChar char="•"/>
            </a:pPr>
            <a:r>
              <a:rPr lang="en-US" sz="2000" dirty="0"/>
              <a:t>Revolution: The changes are happening rapidly.</a:t>
            </a:r>
          </a:p>
          <a:p>
            <a:pPr marL="285750" indent="-285750">
              <a:buFont typeface="Arial" panose="020B0604020202020204" pitchFamily="34" charset="0"/>
              <a:buChar char="•"/>
            </a:pPr>
            <a:r>
              <a:rPr lang="en-US" sz="2000" dirty="0"/>
              <a:t>Policy: Existing policy and guidance is not keeping up with the technology changes.  </a:t>
            </a:r>
          </a:p>
          <a:p>
            <a:pPr marL="742950" lvl="1" indent="-285750">
              <a:buFont typeface="Arial" panose="020B0604020202020204" pitchFamily="34" charset="0"/>
              <a:buChar char="•"/>
            </a:pPr>
            <a:r>
              <a:rPr lang="en-US" sz="2000" dirty="0"/>
              <a:t>For example, the California Airport Land Use Planning Handbook, currently under revision, broadly describes the 65dB noise threshold in California, but does not consider advancement in sound measurement or understanding of noise impacts on individuals and communities.</a:t>
            </a:r>
          </a:p>
          <a:p>
            <a:endParaRPr lang="en-US" sz="2000" dirty="0"/>
          </a:p>
          <a:p>
            <a:r>
              <a:rPr lang="en-US" sz="2000" b="1" dirty="0"/>
              <a:t>AAM in the Transportation System</a:t>
            </a:r>
          </a:p>
          <a:p>
            <a:pPr marL="285750" indent="-285750">
              <a:spcAft>
                <a:spcPts val="1000"/>
              </a:spcAft>
              <a:buFont typeface="Arial" panose="020B0604020202020204" pitchFamily="34" charset="0"/>
              <a:buChar char="•"/>
            </a:pPr>
            <a:r>
              <a:rPr lang="en-US" sz="2000" dirty="0"/>
              <a:t>Maximize existing uses, such as General Aviation Airports</a:t>
            </a:r>
          </a:p>
          <a:p>
            <a:pPr marL="285750" indent="-285750">
              <a:spcAft>
                <a:spcPts val="1000"/>
              </a:spcAft>
              <a:buFont typeface="Arial" panose="020B0604020202020204" pitchFamily="34" charset="0"/>
              <a:buChar char="•"/>
            </a:pPr>
            <a:r>
              <a:rPr lang="en-US" sz="2000" dirty="0"/>
              <a:t>Positive elements: Access to and from rural, disadvantaged or underserved communities, electrification</a:t>
            </a:r>
          </a:p>
          <a:p>
            <a:pPr marL="285750" indent="-285750">
              <a:spcAft>
                <a:spcPts val="1000"/>
              </a:spcAft>
              <a:buFont typeface="Arial" panose="020B0604020202020204" pitchFamily="34" charset="0"/>
              <a:buChar char="•"/>
            </a:pPr>
            <a:r>
              <a:rPr lang="en-US" sz="2000" dirty="0"/>
              <a:t>Negative elements: Increased noise, visual clutter, air quality degradation, surface congestion</a:t>
            </a:r>
          </a:p>
          <a:p>
            <a:r>
              <a:rPr lang="en-US" sz="2000" b="1" dirty="0"/>
              <a:t>Placement of Vertiports</a:t>
            </a:r>
          </a:p>
          <a:p>
            <a:pPr marL="285750" indent="-285750">
              <a:spcAft>
                <a:spcPts val="1000"/>
              </a:spcAft>
              <a:buFont typeface="Arial" panose="020B0604020202020204" pitchFamily="34" charset="0"/>
              <a:buChar char="•"/>
            </a:pPr>
            <a:r>
              <a:rPr lang="en-US" sz="2000" dirty="0"/>
              <a:t>Placement of vertiports is new territory for local land use authorities</a:t>
            </a:r>
          </a:p>
          <a:p>
            <a:pPr marL="285750" indent="-285750">
              <a:spcAft>
                <a:spcPts val="1000"/>
              </a:spcAft>
              <a:buFont typeface="Arial" panose="020B0604020202020204" pitchFamily="34" charset="0"/>
              <a:buChar char="•"/>
            </a:pPr>
            <a:r>
              <a:rPr lang="en-US" sz="2000" dirty="0"/>
              <a:t>Land use issues have many additional and complex layers</a:t>
            </a:r>
          </a:p>
          <a:p>
            <a:pPr marL="285750" indent="-285750">
              <a:spcAft>
                <a:spcPts val="1000"/>
              </a:spcAft>
              <a:buFont typeface="Arial" panose="020B0604020202020204" pitchFamily="34" charset="0"/>
              <a:buChar char="•"/>
            </a:pPr>
            <a:r>
              <a:rPr lang="en-US" sz="2000" dirty="0"/>
              <a:t>Importance of early consultation between stakeholders</a:t>
            </a:r>
          </a:p>
          <a:p>
            <a:pPr>
              <a:buFont typeface="Arial" panose="020B0604020202020204" pitchFamily="34" charset="0"/>
              <a:buChar char="•"/>
            </a:pPr>
            <a:endParaRPr lang="en-US" dirty="0"/>
          </a:p>
        </p:txBody>
      </p:sp>
      <p:sp>
        <p:nvSpPr>
          <p:cNvPr id="3" name="Rectangle 2">
            <a:extLst>
              <a:ext uri="{FF2B5EF4-FFF2-40B4-BE49-F238E27FC236}">
                <a16:creationId xmlns:a16="http://schemas.microsoft.com/office/drawing/2014/main" id="{039FFC43-F993-8E43-BC79-B653710C123A}"/>
              </a:ext>
            </a:extLst>
          </p:cNvPr>
          <p:cNvSpPr/>
          <p:nvPr/>
        </p:nvSpPr>
        <p:spPr>
          <a:xfrm>
            <a:off x="0" y="225287"/>
            <a:ext cx="11608904" cy="461665"/>
          </a:xfrm>
          <a:prstGeom prst="rect">
            <a:avLst/>
          </a:prstGeom>
        </p:spPr>
        <p:txBody>
          <a:bodyPr wrap="square">
            <a:spAutoFit/>
          </a:bodyPr>
          <a:lstStyle/>
          <a:p>
            <a:pPr algn="ctr"/>
            <a:r>
              <a:rPr lang="en-US" sz="2400" dirty="0"/>
              <a:t>SESSION FIVE (Cont’d)</a:t>
            </a:r>
          </a:p>
        </p:txBody>
      </p:sp>
      <p:sp>
        <p:nvSpPr>
          <p:cNvPr id="4" name="Slide Number Placeholder 3">
            <a:extLst>
              <a:ext uri="{FF2B5EF4-FFF2-40B4-BE49-F238E27FC236}">
                <a16:creationId xmlns:a16="http://schemas.microsoft.com/office/drawing/2014/main" id="{CE213D9C-BFF9-3E47-8C0E-5E67FB19F769}"/>
              </a:ext>
            </a:extLst>
          </p:cNvPr>
          <p:cNvSpPr>
            <a:spLocks noGrp="1"/>
          </p:cNvSpPr>
          <p:nvPr>
            <p:ph type="sldNum" sz="quarter" idx="12"/>
          </p:nvPr>
        </p:nvSpPr>
        <p:spPr/>
        <p:txBody>
          <a:bodyPr/>
          <a:lstStyle/>
          <a:p>
            <a:fld id="{77F4578E-AB0A-0846-B678-1CAEF8CF63B4}" type="slidenum">
              <a:rPr lang="en-US" smtClean="0"/>
              <a:t>47</a:t>
            </a:fld>
            <a:endParaRPr lang="en-US"/>
          </a:p>
        </p:txBody>
      </p:sp>
    </p:spTree>
    <p:extLst>
      <p:ext uri="{BB962C8B-B14F-4D97-AF65-F5344CB8AC3E}">
        <p14:creationId xmlns:p14="http://schemas.microsoft.com/office/powerpoint/2010/main" val="37037514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299E0-3AE0-5343-87CF-A9D3BC5A31C5}"/>
              </a:ext>
            </a:extLst>
          </p:cNvPr>
          <p:cNvSpPr>
            <a:spLocks noGrp="1"/>
          </p:cNvSpPr>
          <p:nvPr>
            <p:ph type="title"/>
          </p:nvPr>
        </p:nvSpPr>
        <p:spPr>
          <a:xfrm>
            <a:off x="-1" y="365125"/>
            <a:ext cx="12099235" cy="1549400"/>
          </a:xfrm>
        </p:spPr>
        <p:txBody>
          <a:bodyPr>
            <a:normAutofit/>
          </a:bodyPr>
          <a:lstStyle/>
          <a:p>
            <a:pPr algn="ctr"/>
            <a:r>
              <a:rPr lang="en-US" sz="3500" b="1" dirty="0"/>
              <a:t>SESSION SIX</a:t>
            </a:r>
            <a:br>
              <a:rPr lang="en-US" sz="3000" b="1" dirty="0"/>
            </a:br>
            <a:r>
              <a:rPr lang="en-US" sz="2900" u="sng" dirty="0"/>
              <a:t>Innovative Strategies for Quantifying and Communicating Aviation Noise Impacts</a:t>
            </a:r>
          </a:p>
        </p:txBody>
      </p:sp>
      <p:sp>
        <p:nvSpPr>
          <p:cNvPr id="3" name="Content Placeholder 2">
            <a:extLst>
              <a:ext uri="{FF2B5EF4-FFF2-40B4-BE49-F238E27FC236}">
                <a16:creationId xmlns:a16="http://schemas.microsoft.com/office/drawing/2014/main" id="{A2F0D14B-C0C7-2B43-92B5-9DFD9F7E5617}"/>
              </a:ext>
            </a:extLst>
          </p:cNvPr>
          <p:cNvSpPr>
            <a:spLocks noGrp="1"/>
          </p:cNvSpPr>
          <p:nvPr>
            <p:ph idx="1"/>
          </p:nvPr>
        </p:nvSpPr>
        <p:spPr>
          <a:xfrm>
            <a:off x="238539" y="2105025"/>
            <a:ext cx="11860695" cy="3672923"/>
          </a:xfrm>
        </p:spPr>
        <p:txBody>
          <a:bodyPr>
            <a:normAutofit/>
          </a:bodyPr>
          <a:lstStyle/>
          <a:p>
            <a:r>
              <a:rPr lang="en-US" sz="2200" b="1" dirty="0"/>
              <a:t>Approaches of Flight Procedure Noise Modeling of Commercial Aircraft </a:t>
            </a:r>
          </a:p>
          <a:p>
            <a:pPr lvl="1"/>
            <a:r>
              <a:rPr lang="en-US" sz="2200" dirty="0"/>
              <a:t>Jacqueline Huynh, University of California, Irvine </a:t>
            </a:r>
          </a:p>
          <a:p>
            <a:pPr marL="457200" lvl="1" indent="0">
              <a:buNone/>
            </a:pPr>
            <a:endParaRPr lang="en-US" sz="2200" dirty="0"/>
          </a:p>
          <a:p>
            <a:r>
              <a:rPr lang="en-US" sz="2200" b="1" dirty="0"/>
              <a:t>A Tactical Approach to Mitigating Aircraft Noise Through Collaboration and Use of Noise Metric Models </a:t>
            </a:r>
          </a:p>
          <a:p>
            <a:pPr lvl="1"/>
            <a:r>
              <a:rPr lang="en-US" sz="2200" dirty="0"/>
              <a:t>Mel Beale, Airport Working Group of Orange County</a:t>
            </a:r>
          </a:p>
          <a:p>
            <a:pPr marL="457200" lvl="1" indent="0">
              <a:buNone/>
            </a:pPr>
            <a:endParaRPr lang="en-US" sz="2200" dirty="0"/>
          </a:p>
          <a:p>
            <a:r>
              <a:rPr lang="en-US" sz="2200" b="1" dirty="0"/>
              <a:t>Representing Aircraft Noise Impacts – A Community Perspective </a:t>
            </a:r>
          </a:p>
          <a:p>
            <a:pPr lvl="1"/>
            <a:r>
              <a:rPr lang="en-US" sz="2200" dirty="0"/>
              <a:t>Marie-Jo Fremont, Concerned Residents of Palo Alto, California</a:t>
            </a:r>
          </a:p>
        </p:txBody>
      </p:sp>
      <p:sp>
        <p:nvSpPr>
          <p:cNvPr id="4" name="TextBox 3">
            <a:extLst>
              <a:ext uri="{FF2B5EF4-FFF2-40B4-BE49-F238E27FC236}">
                <a16:creationId xmlns:a16="http://schemas.microsoft.com/office/drawing/2014/main" id="{CD9490AA-3A2C-7F43-9F99-545140662C9F}"/>
              </a:ext>
            </a:extLst>
          </p:cNvPr>
          <p:cNvSpPr txBox="1"/>
          <p:nvPr/>
        </p:nvSpPr>
        <p:spPr>
          <a:xfrm>
            <a:off x="1823278" y="6100417"/>
            <a:ext cx="8724900" cy="369332"/>
          </a:xfrm>
          <a:prstGeom prst="rect">
            <a:avLst/>
          </a:prstGeom>
          <a:noFill/>
        </p:spPr>
        <p:txBody>
          <a:bodyPr wrap="square" rtlCol="0">
            <a:spAutoFit/>
          </a:bodyPr>
          <a:lstStyle/>
          <a:p>
            <a:r>
              <a:rPr lang="en-US" dirty="0">
                <a:hlinkClick r:id="rId2"/>
              </a:rPr>
              <a:t>https://anesymposium.aqrc.ucdavis.edu/2024-program-information#NoiseImpacts</a:t>
            </a:r>
            <a:r>
              <a:rPr lang="en-US" dirty="0"/>
              <a:t> </a:t>
            </a:r>
          </a:p>
        </p:txBody>
      </p:sp>
      <p:sp>
        <p:nvSpPr>
          <p:cNvPr id="5" name="Slide Number Placeholder 4">
            <a:extLst>
              <a:ext uri="{FF2B5EF4-FFF2-40B4-BE49-F238E27FC236}">
                <a16:creationId xmlns:a16="http://schemas.microsoft.com/office/drawing/2014/main" id="{71999AB6-A0BA-424B-A577-127F86E693F6}"/>
              </a:ext>
            </a:extLst>
          </p:cNvPr>
          <p:cNvSpPr>
            <a:spLocks noGrp="1"/>
          </p:cNvSpPr>
          <p:nvPr>
            <p:ph type="sldNum" sz="quarter" idx="12"/>
          </p:nvPr>
        </p:nvSpPr>
        <p:spPr/>
        <p:txBody>
          <a:bodyPr/>
          <a:lstStyle/>
          <a:p>
            <a:fld id="{77F4578E-AB0A-0846-B678-1CAEF8CF63B4}" type="slidenum">
              <a:rPr lang="en-US" smtClean="0"/>
              <a:t>48</a:t>
            </a:fld>
            <a:endParaRPr lang="en-US"/>
          </a:p>
        </p:txBody>
      </p:sp>
    </p:spTree>
    <p:extLst>
      <p:ext uri="{BB962C8B-B14F-4D97-AF65-F5344CB8AC3E}">
        <p14:creationId xmlns:p14="http://schemas.microsoft.com/office/powerpoint/2010/main" val="30200796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B1811-5460-00A1-4337-7C6776ABA855}"/>
              </a:ext>
            </a:extLst>
          </p:cNvPr>
          <p:cNvSpPr>
            <a:spLocks noGrp="1"/>
          </p:cNvSpPr>
          <p:nvPr>
            <p:ph type="ctrTitle"/>
          </p:nvPr>
        </p:nvSpPr>
        <p:spPr>
          <a:xfrm>
            <a:off x="212035" y="359384"/>
            <a:ext cx="11860696" cy="1362421"/>
          </a:xfrm>
        </p:spPr>
        <p:txBody>
          <a:bodyPr>
            <a:normAutofit/>
          </a:bodyPr>
          <a:lstStyle/>
          <a:p>
            <a:r>
              <a:rPr lang="en-US" sz="3500" b="1" dirty="0"/>
              <a:t>A Tactical Approach to Mitigating Aircraft Noise Through Collaboration and Use of New Noise Metrics</a:t>
            </a:r>
          </a:p>
        </p:txBody>
      </p:sp>
      <p:sp>
        <p:nvSpPr>
          <p:cNvPr id="3" name="Subtitle 2">
            <a:extLst>
              <a:ext uri="{FF2B5EF4-FFF2-40B4-BE49-F238E27FC236}">
                <a16:creationId xmlns:a16="http://schemas.microsoft.com/office/drawing/2014/main" id="{7C425FED-240A-2022-CE28-CA499E2FBA76}"/>
              </a:ext>
            </a:extLst>
          </p:cNvPr>
          <p:cNvSpPr>
            <a:spLocks noGrp="1"/>
          </p:cNvSpPr>
          <p:nvPr>
            <p:ph type="subTitle" idx="1"/>
          </p:nvPr>
        </p:nvSpPr>
        <p:spPr>
          <a:xfrm>
            <a:off x="1616765" y="1775619"/>
            <a:ext cx="9144000" cy="903701"/>
          </a:xfrm>
        </p:spPr>
        <p:txBody>
          <a:bodyPr/>
          <a:lstStyle/>
          <a:p>
            <a:r>
              <a:rPr lang="en-US" dirty="0"/>
              <a:t>Presenter- Mel Beale, Airport Working Group of Orange County</a:t>
            </a:r>
          </a:p>
        </p:txBody>
      </p:sp>
      <p:sp>
        <p:nvSpPr>
          <p:cNvPr id="6" name="Rectangle 5">
            <a:extLst>
              <a:ext uri="{FF2B5EF4-FFF2-40B4-BE49-F238E27FC236}">
                <a16:creationId xmlns:a16="http://schemas.microsoft.com/office/drawing/2014/main" id="{D39FAC4C-A7EC-7F4A-A23B-B6ABB25EC17B}"/>
              </a:ext>
            </a:extLst>
          </p:cNvPr>
          <p:cNvSpPr/>
          <p:nvPr/>
        </p:nvSpPr>
        <p:spPr>
          <a:xfrm>
            <a:off x="212034" y="2364627"/>
            <a:ext cx="11648661" cy="3139321"/>
          </a:xfrm>
          <a:prstGeom prst="rect">
            <a:avLst/>
          </a:prstGeom>
        </p:spPr>
        <p:txBody>
          <a:bodyPr wrap="square">
            <a:spAutoFit/>
          </a:bodyPr>
          <a:lstStyle/>
          <a:p>
            <a:r>
              <a:rPr lang="en-US" b="1" dirty="0"/>
              <a:t>OBJECTIVE</a:t>
            </a:r>
            <a:r>
              <a:rPr lang="en-US" dirty="0"/>
              <a:t>: </a:t>
            </a:r>
          </a:p>
          <a:p>
            <a:pPr marL="342900" indent="-342900">
              <a:buFont typeface="Arial" panose="020B0604020202020204" pitchFamily="34" charset="0"/>
              <a:buChar char="•"/>
            </a:pPr>
            <a:r>
              <a:rPr lang="en-US" sz="2000" dirty="0"/>
              <a:t>To present a path toward the acceptance of technically viable alternative noise metrics more fair to the entire stakeholder community through tactical and comprehensive analysis models leveraging our work done for a typical  single commercial airport and </a:t>
            </a:r>
            <a:r>
              <a:rPr lang="en-US" sz="2000" u="sng" dirty="0"/>
              <a:t>Support adoption of alternative metric models</a:t>
            </a:r>
          </a:p>
          <a:p>
            <a:endParaRPr lang="en-US" sz="2000" u="sng" dirty="0"/>
          </a:p>
          <a:p>
            <a:r>
              <a:rPr lang="en-US" sz="2000" b="1" dirty="0"/>
              <a:t>CLOSING MESSAGE</a:t>
            </a:r>
          </a:p>
          <a:p>
            <a:pPr marL="342900" indent="-342900">
              <a:buFont typeface="Arial" panose="020B0604020202020204" pitchFamily="34" charset="0"/>
              <a:buChar char="•"/>
            </a:pPr>
            <a:r>
              <a:rPr lang="en-US" sz="2000" dirty="0"/>
              <a:t>65DNL is widely unpopular and has yielded little protection to communities at large</a:t>
            </a:r>
          </a:p>
          <a:p>
            <a:pPr marL="342900" indent="-342900">
              <a:buFont typeface="Arial" panose="020B0604020202020204" pitchFamily="34" charset="0"/>
              <a:buChar char="•"/>
            </a:pPr>
            <a:r>
              <a:rPr lang="en-US" sz="2000" dirty="0"/>
              <a:t>FAA has opened the door to innovative approaches to provide balance to future Part 150 expansions or flight procedure changes like NEXGEN</a:t>
            </a:r>
          </a:p>
          <a:p>
            <a:endParaRPr lang="en-US" sz="2000" u="sng" dirty="0"/>
          </a:p>
        </p:txBody>
      </p:sp>
      <p:sp>
        <p:nvSpPr>
          <p:cNvPr id="7" name="Rectangle 6">
            <a:extLst>
              <a:ext uri="{FF2B5EF4-FFF2-40B4-BE49-F238E27FC236}">
                <a16:creationId xmlns:a16="http://schemas.microsoft.com/office/drawing/2014/main" id="{5DB24C78-476E-A944-BF11-A3F87E4F01A9}"/>
              </a:ext>
            </a:extLst>
          </p:cNvPr>
          <p:cNvSpPr/>
          <p:nvPr/>
        </p:nvSpPr>
        <p:spPr>
          <a:xfrm>
            <a:off x="821219" y="191194"/>
            <a:ext cx="9939546" cy="461665"/>
          </a:xfrm>
          <a:prstGeom prst="rect">
            <a:avLst/>
          </a:prstGeom>
        </p:spPr>
        <p:txBody>
          <a:bodyPr wrap="square">
            <a:spAutoFit/>
          </a:bodyPr>
          <a:lstStyle/>
          <a:p>
            <a:pPr algn="ctr"/>
            <a:r>
              <a:rPr lang="en-US" sz="2400" dirty="0"/>
              <a:t>SESSION SIX (Cont’d)</a:t>
            </a:r>
          </a:p>
        </p:txBody>
      </p:sp>
    </p:spTree>
    <p:extLst>
      <p:ext uri="{BB962C8B-B14F-4D97-AF65-F5344CB8AC3E}">
        <p14:creationId xmlns:p14="http://schemas.microsoft.com/office/powerpoint/2010/main" val="30431282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67D042-3F87-454B-2D55-E7C47E2A6550}"/>
              </a:ext>
            </a:extLst>
          </p:cNvPr>
          <p:cNvSpPr>
            <a:spLocks noGrp="1"/>
          </p:cNvSpPr>
          <p:nvPr>
            <p:ph type="sldNum" sz="quarter" idx="12"/>
          </p:nvPr>
        </p:nvSpPr>
        <p:spPr/>
        <p:txBody>
          <a:bodyPr/>
          <a:lstStyle/>
          <a:p>
            <a:fld id="{2C95119D-89CB-4835-BEA7-CB70FA93A051}" type="slidenum">
              <a:rPr lang="en-US" altLang="en-US" smtClean="0"/>
              <a:pPr/>
              <a:t>5</a:t>
            </a:fld>
            <a:endParaRPr lang="en-US" altLang="en-US"/>
          </a:p>
        </p:txBody>
      </p:sp>
      <p:sp>
        <p:nvSpPr>
          <p:cNvPr id="11" name="Rectangle 10">
            <a:extLst>
              <a:ext uri="{FF2B5EF4-FFF2-40B4-BE49-F238E27FC236}">
                <a16:creationId xmlns:a16="http://schemas.microsoft.com/office/drawing/2014/main" id="{CFE52D58-8EAD-DC4F-8C92-64851D51556C}"/>
              </a:ext>
            </a:extLst>
          </p:cNvPr>
          <p:cNvSpPr/>
          <p:nvPr/>
        </p:nvSpPr>
        <p:spPr>
          <a:xfrm>
            <a:off x="503583" y="763083"/>
            <a:ext cx="5960080" cy="630942"/>
          </a:xfrm>
          <a:prstGeom prst="rect">
            <a:avLst/>
          </a:prstGeom>
        </p:spPr>
        <p:txBody>
          <a:bodyPr wrap="square">
            <a:spAutoFit/>
          </a:bodyPr>
          <a:lstStyle/>
          <a:p>
            <a:r>
              <a:rPr lang="en-US" sz="3500" b="1" dirty="0" err="1">
                <a:latin typeface="Calibri" panose="020F0502020204030204" pitchFamily="34" charset="0"/>
                <a:cs typeface="Calibri" panose="020F0502020204030204" pitchFamily="34" charset="0"/>
              </a:rPr>
              <a:t>StART</a:t>
            </a:r>
            <a:r>
              <a:rPr lang="en-US" sz="3500" b="1" dirty="0">
                <a:latin typeface="Calibri" panose="020F0502020204030204" pitchFamily="34" charset="0"/>
                <a:cs typeface="Calibri" panose="020F0502020204030204" pitchFamily="34" charset="0"/>
              </a:rPr>
              <a:t>: Successes</a:t>
            </a:r>
            <a:endParaRPr lang="en-US" sz="3500" dirty="0"/>
          </a:p>
        </p:txBody>
      </p:sp>
      <p:sp>
        <p:nvSpPr>
          <p:cNvPr id="12" name="Rectangle 11">
            <a:extLst>
              <a:ext uri="{FF2B5EF4-FFF2-40B4-BE49-F238E27FC236}">
                <a16:creationId xmlns:a16="http://schemas.microsoft.com/office/drawing/2014/main" id="{E6E32B4A-39BA-8446-899E-F6FC43BBA054}"/>
              </a:ext>
            </a:extLst>
          </p:cNvPr>
          <p:cNvSpPr/>
          <p:nvPr/>
        </p:nvSpPr>
        <p:spPr>
          <a:xfrm>
            <a:off x="435085" y="1394025"/>
            <a:ext cx="11247061" cy="2031325"/>
          </a:xfrm>
          <a:prstGeom prst="rect">
            <a:avLst/>
          </a:prstGeom>
        </p:spPr>
        <p:txBody>
          <a:bodyPr wrap="square">
            <a:spAutoFit/>
          </a:bodyPr>
          <a:lstStyle/>
          <a:p>
            <a:pPr marL="342900" indent="-342900">
              <a:buFont typeface="Arial" panose="020B0604020202020204" pitchFamily="34" charset="0"/>
              <a:buChar char="•"/>
            </a:pPr>
            <a:r>
              <a:rPr lang="en-US" dirty="0">
                <a:latin typeface="Calibri" panose="020F0502020204030204" pitchFamily="34" charset="0"/>
                <a:cs typeface="Calibri" panose="020F0502020204030204" pitchFamily="34" charset="0"/>
              </a:rPr>
              <a:t>AVIATION NOISE WORKING GROUP - Runway Use Plan, Late Night Noise Limitation Program, Monthly noise complaint reporting</a:t>
            </a:r>
          </a:p>
          <a:p>
            <a:pPr marL="342900" indent="-342900">
              <a:buFont typeface="Arial" panose="020B0604020202020204" pitchFamily="34" charset="0"/>
              <a:buChar char="•"/>
            </a:pPr>
            <a:r>
              <a:rPr lang="en-US" dirty="0">
                <a:latin typeface="Calibri" panose="020F0502020204030204" pitchFamily="34" charset="0"/>
                <a:cs typeface="Calibri" panose="020F0502020204030204" pitchFamily="34" charset="0"/>
              </a:rPr>
              <a:t>Become </a:t>
            </a:r>
            <a:r>
              <a:rPr lang="en-US" b="1" dirty="0">
                <a:latin typeface="Calibri" panose="020F0502020204030204" pitchFamily="34" charset="0"/>
                <a:cs typeface="Calibri" panose="020F0502020204030204" pitchFamily="34" charset="0"/>
              </a:rPr>
              <a:t>the</a:t>
            </a:r>
            <a:r>
              <a:rPr lang="en-US" dirty="0">
                <a:latin typeface="Calibri" panose="020F0502020204030204" pitchFamily="34" charset="0"/>
                <a:cs typeface="Calibri" panose="020F0502020204030204" pitchFamily="34" charset="0"/>
              </a:rPr>
              <a:t> venue where airport impacts are discussed and tackled</a:t>
            </a:r>
          </a:p>
          <a:p>
            <a:pPr marL="342900" indent="-342900">
              <a:buFont typeface="Arial" panose="020B0604020202020204" pitchFamily="34" charset="0"/>
              <a:buChar char="•"/>
            </a:pPr>
            <a:r>
              <a:rPr lang="en-US" dirty="0">
                <a:latin typeface="Calibri" panose="020F0502020204030204" pitchFamily="34" charset="0"/>
                <a:cs typeface="Calibri" panose="020F0502020204030204" pitchFamily="34" charset="0"/>
              </a:rPr>
              <a:t>Only venue that brings together all the key players with a collective purpose: airport, airlines, FAA and the community</a:t>
            </a:r>
          </a:p>
          <a:p>
            <a:pPr marL="342900" indent="-342900">
              <a:buFont typeface="Arial" panose="020B0604020202020204" pitchFamily="34" charset="0"/>
              <a:buChar char="•"/>
            </a:pPr>
            <a:r>
              <a:rPr lang="en-US" dirty="0">
                <a:latin typeface="Calibri" panose="020F0502020204030204" pitchFamily="34" charset="0"/>
                <a:cs typeface="Calibri" panose="020F0502020204030204" pitchFamily="34" charset="0"/>
              </a:rPr>
              <a:t>Demonstrated that the airport doesn’t just talk – it acts</a:t>
            </a:r>
          </a:p>
          <a:p>
            <a:pPr marL="342900" indent="-342900">
              <a:buFont typeface="Arial" panose="020B0604020202020204" pitchFamily="34" charset="0"/>
              <a:buChar char="•"/>
            </a:pPr>
            <a:r>
              <a:rPr lang="en-US" dirty="0">
                <a:cs typeface="Calibri"/>
              </a:rPr>
              <a:t>Improves the overall relationship and advances other shared priorities</a:t>
            </a:r>
          </a:p>
        </p:txBody>
      </p:sp>
      <p:sp>
        <p:nvSpPr>
          <p:cNvPr id="13" name="Rectangle 12">
            <a:extLst>
              <a:ext uri="{FF2B5EF4-FFF2-40B4-BE49-F238E27FC236}">
                <a16:creationId xmlns:a16="http://schemas.microsoft.com/office/drawing/2014/main" id="{7C61AFEA-C259-DE4E-9BDA-9BF0AAEE9988}"/>
              </a:ext>
            </a:extLst>
          </p:cNvPr>
          <p:cNvSpPr/>
          <p:nvPr/>
        </p:nvSpPr>
        <p:spPr>
          <a:xfrm>
            <a:off x="435085" y="4191068"/>
            <a:ext cx="10575234" cy="1477328"/>
          </a:xfrm>
          <a:prstGeom prst="rect">
            <a:avLst/>
          </a:prstGeom>
        </p:spPr>
        <p:txBody>
          <a:bodyPr wrap="square">
            <a:spAutoFit/>
          </a:bodyPr>
          <a:lstStyle/>
          <a:p>
            <a:pPr marL="342900" indent="-342900">
              <a:buFont typeface="Arial" panose="020B0604020202020204" pitchFamily="34" charset="0"/>
              <a:buChar char="•"/>
            </a:pPr>
            <a:r>
              <a:rPr lang="en-US" dirty="0">
                <a:cs typeface="Calibri"/>
              </a:rPr>
              <a:t>Airports have very limited authority on addressing impacts/implementing mitigation</a:t>
            </a:r>
          </a:p>
          <a:p>
            <a:pPr marL="342900" indent="-342900">
              <a:buFont typeface="Arial" panose="020B0604020202020204" pitchFamily="34" charset="0"/>
              <a:buChar char="•"/>
            </a:pPr>
            <a:r>
              <a:rPr lang="en-US" dirty="0">
                <a:cs typeface="Calibri"/>
              </a:rPr>
              <a:t>Change at the federal level moves slowly</a:t>
            </a:r>
          </a:p>
          <a:p>
            <a:pPr marL="342900" indent="-342900">
              <a:buFont typeface="Arial" panose="020B0604020202020204" pitchFamily="34" charset="0"/>
              <a:buChar char="•"/>
            </a:pPr>
            <a:r>
              <a:rPr lang="en-US" dirty="0">
                <a:cs typeface="Calibri"/>
              </a:rPr>
              <a:t>Lack of trust in airport (stemming from past activities) takes time to rebuild</a:t>
            </a:r>
          </a:p>
          <a:p>
            <a:pPr marL="342900" indent="-342900">
              <a:buFont typeface="Arial" panose="020B0604020202020204" pitchFamily="34" charset="0"/>
              <a:buChar char="•"/>
            </a:pPr>
            <a:r>
              <a:rPr lang="en-US" dirty="0">
                <a:cs typeface="Calibri"/>
              </a:rPr>
              <a:t>FAA’s involvement fluctuates</a:t>
            </a:r>
          </a:p>
          <a:p>
            <a:pPr marL="342900" indent="-342900">
              <a:buFont typeface="Arial" panose="020B0604020202020204" pitchFamily="34" charset="0"/>
              <a:buChar char="•"/>
            </a:pPr>
            <a:r>
              <a:rPr lang="en-US" dirty="0">
                <a:cs typeface="Calibri"/>
              </a:rPr>
              <a:t>Community member participation is uneven</a:t>
            </a:r>
          </a:p>
        </p:txBody>
      </p:sp>
      <p:sp>
        <p:nvSpPr>
          <p:cNvPr id="14" name="Rectangle 13">
            <a:extLst>
              <a:ext uri="{FF2B5EF4-FFF2-40B4-BE49-F238E27FC236}">
                <a16:creationId xmlns:a16="http://schemas.microsoft.com/office/drawing/2014/main" id="{3DF91EA4-937A-5441-B1F3-59045313541E}"/>
              </a:ext>
            </a:extLst>
          </p:cNvPr>
          <p:cNvSpPr/>
          <p:nvPr/>
        </p:nvSpPr>
        <p:spPr>
          <a:xfrm>
            <a:off x="503583" y="3492738"/>
            <a:ext cx="5711687" cy="630942"/>
          </a:xfrm>
          <a:prstGeom prst="rect">
            <a:avLst/>
          </a:prstGeom>
        </p:spPr>
        <p:txBody>
          <a:bodyPr wrap="square">
            <a:spAutoFit/>
          </a:bodyPr>
          <a:lstStyle/>
          <a:p>
            <a:r>
              <a:rPr lang="en-US" sz="3500" b="1" dirty="0" err="1">
                <a:latin typeface="Calibri" panose="020F0502020204030204" pitchFamily="34" charset="0"/>
                <a:cs typeface="Calibri" panose="020F0502020204030204" pitchFamily="34" charset="0"/>
              </a:rPr>
              <a:t>StART</a:t>
            </a:r>
            <a:r>
              <a:rPr lang="en-US" sz="3500" b="1" dirty="0">
                <a:latin typeface="Calibri" panose="020F0502020204030204" pitchFamily="34" charset="0"/>
                <a:cs typeface="Calibri" panose="020F0502020204030204" pitchFamily="34" charset="0"/>
              </a:rPr>
              <a:t>: Challenges</a:t>
            </a:r>
            <a:endParaRPr lang="en-US" sz="3500" dirty="0"/>
          </a:p>
        </p:txBody>
      </p:sp>
      <p:sp>
        <p:nvSpPr>
          <p:cNvPr id="15" name="Rectangle 14">
            <a:extLst>
              <a:ext uri="{FF2B5EF4-FFF2-40B4-BE49-F238E27FC236}">
                <a16:creationId xmlns:a16="http://schemas.microsoft.com/office/drawing/2014/main" id="{4E8F3AE8-D8A9-AC40-B06E-47B12EDE5A3B}"/>
              </a:ext>
            </a:extLst>
          </p:cNvPr>
          <p:cNvSpPr/>
          <p:nvPr/>
        </p:nvSpPr>
        <p:spPr>
          <a:xfrm>
            <a:off x="1537251" y="202746"/>
            <a:ext cx="7991061" cy="461665"/>
          </a:xfrm>
          <a:prstGeom prst="rect">
            <a:avLst/>
          </a:prstGeom>
        </p:spPr>
        <p:txBody>
          <a:bodyPr wrap="square">
            <a:spAutoFit/>
          </a:bodyPr>
          <a:lstStyle/>
          <a:p>
            <a:pPr algn="ctr"/>
            <a:r>
              <a:rPr lang="en-US" sz="2400" dirty="0"/>
              <a:t>SESSION ONE (Cont’d)</a:t>
            </a:r>
          </a:p>
        </p:txBody>
      </p:sp>
    </p:spTree>
    <p:extLst>
      <p:ext uri="{BB962C8B-B14F-4D97-AF65-F5344CB8AC3E}">
        <p14:creationId xmlns:p14="http://schemas.microsoft.com/office/powerpoint/2010/main" val="3360541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69F418-A8A2-B5A2-6585-B013C8C11D69}"/>
              </a:ext>
            </a:extLst>
          </p:cNvPr>
          <p:cNvSpPr>
            <a:spLocks noGrp="1"/>
          </p:cNvSpPr>
          <p:nvPr>
            <p:ph idx="1"/>
          </p:nvPr>
        </p:nvSpPr>
        <p:spPr>
          <a:xfrm>
            <a:off x="198783" y="993913"/>
            <a:ext cx="11264347" cy="5620371"/>
          </a:xfrm>
        </p:spPr>
        <p:txBody>
          <a:bodyPr>
            <a:normAutofit/>
          </a:bodyPr>
          <a:lstStyle/>
          <a:p>
            <a:pPr marL="0" indent="0">
              <a:buNone/>
            </a:pPr>
            <a:r>
              <a:rPr lang="en-US" u="sng" dirty="0"/>
              <a:t>Premise(s) of current deficiency of 65DNL and proposed alterative</a:t>
            </a:r>
          </a:p>
          <a:p>
            <a:pPr lvl="1"/>
            <a:r>
              <a:rPr lang="en-US" dirty="0"/>
              <a:t>65DNL time span (24 hours / 365 days) is not a valid time span model to use to measure community impact from aircraft noise</a:t>
            </a:r>
          </a:p>
          <a:p>
            <a:pPr lvl="1"/>
            <a:r>
              <a:rPr lang="en-US" b="1" dirty="0"/>
              <a:t>65DNL is not a balanced approach (18 page response to FAA)</a:t>
            </a:r>
          </a:p>
          <a:p>
            <a:pPr lvl="1"/>
            <a:r>
              <a:rPr lang="en-US" dirty="0"/>
              <a:t>A proposed set of continuous smaller time window segments would be more appropriate measures of noise intensity impact</a:t>
            </a:r>
          </a:p>
          <a:p>
            <a:pPr marL="457200" lvl="1" indent="0">
              <a:buNone/>
            </a:pPr>
            <a:endParaRPr lang="en-US" sz="1300" dirty="0"/>
          </a:p>
          <a:p>
            <a:pPr lvl="2"/>
            <a:r>
              <a:rPr lang="en-US" sz="2200" dirty="0"/>
              <a:t>For example- the 1</a:t>
            </a:r>
            <a:r>
              <a:rPr lang="en-US" sz="2200" baseline="30000" dirty="0"/>
              <a:t>st</a:t>
            </a:r>
            <a:r>
              <a:rPr lang="en-US" sz="2200" dirty="0"/>
              <a:t> 4 hour period of heavy departure traffic at any high volume commercial airport, USA, and each 4 hour segment thereafter over the 24 hour day.</a:t>
            </a:r>
          </a:p>
          <a:p>
            <a:pPr marL="914400" lvl="2" indent="0">
              <a:buNone/>
            </a:pPr>
            <a:endParaRPr lang="en-US" sz="2200" dirty="0"/>
          </a:p>
          <a:p>
            <a:pPr lvl="2"/>
            <a:r>
              <a:rPr lang="en-US" sz="2200" i="1" u="sng" dirty="0"/>
              <a:t>Each 4 hour segment </a:t>
            </a:r>
            <a:r>
              <a:rPr lang="en-US" sz="2200" dirty="0"/>
              <a:t>could have a new control noise limit metric with math models generated similar to the 65DNL algorithm</a:t>
            </a:r>
          </a:p>
          <a:p>
            <a:pPr marL="914400" lvl="2" indent="0">
              <a:buNone/>
            </a:pPr>
            <a:endParaRPr lang="en-US" sz="2200" dirty="0"/>
          </a:p>
          <a:p>
            <a:pPr lvl="2"/>
            <a:r>
              <a:rPr lang="en-US" sz="2200" dirty="0"/>
              <a:t>New airport baselines could be set in 20XX.  Any new projects (Part 150 requirements) or programs (i.e., like NEXGEN) would be controlled by whether it negatively influenced the derived 4 hour metrics at that airport.</a:t>
            </a:r>
          </a:p>
        </p:txBody>
      </p:sp>
      <p:sp>
        <p:nvSpPr>
          <p:cNvPr id="4" name="Rectangle 3">
            <a:extLst>
              <a:ext uri="{FF2B5EF4-FFF2-40B4-BE49-F238E27FC236}">
                <a16:creationId xmlns:a16="http://schemas.microsoft.com/office/drawing/2014/main" id="{F3046EA8-C1BA-EC49-A666-515D7A8B72D0}"/>
              </a:ext>
            </a:extLst>
          </p:cNvPr>
          <p:cNvSpPr/>
          <p:nvPr/>
        </p:nvSpPr>
        <p:spPr>
          <a:xfrm>
            <a:off x="198783" y="352793"/>
            <a:ext cx="11155017" cy="461665"/>
          </a:xfrm>
          <a:prstGeom prst="rect">
            <a:avLst/>
          </a:prstGeom>
        </p:spPr>
        <p:txBody>
          <a:bodyPr wrap="square">
            <a:spAutoFit/>
          </a:bodyPr>
          <a:lstStyle/>
          <a:p>
            <a:pPr algn="ctr"/>
            <a:r>
              <a:rPr lang="en-US" sz="2400" dirty="0"/>
              <a:t>SESSION SIX (Cont’d)</a:t>
            </a:r>
          </a:p>
        </p:txBody>
      </p:sp>
      <p:sp>
        <p:nvSpPr>
          <p:cNvPr id="7" name="Slide Number Placeholder 6">
            <a:extLst>
              <a:ext uri="{FF2B5EF4-FFF2-40B4-BE49-F238E27FC236}">
                <a16:creationId xmlns:a16="http://schemas.microsoft.com/office/drawing/2014/main" id="{9462177A-24F0-DC4E-9873-52E413B1FF2C}"/>
              </a:ext>
            </a:extLst>
          </p:cNvPr>
          <p:cNvSpPr>
            <a:spLocks noGrp="1"/>
          </p:cNvSpPr>
          <p:nvPr>
            <p:ph type="sldNum" sz="quarter" idx="12"/>
          </p:nvPr>
        </p:nvSpPr>
        <p:spPr/>
        <p:txBody>
          <a:bodyPr/>
          <a:lstStyle/>
          <a:p>
            <a:fld id="{77F4578E-AB0A-0846-B678-1CAEF8CF63B4}" type="slidenum">
              <a:rPr lang="en-US" smtClean="0"/>
              <a:t>50</a:t>
            </a:fld>
            <a:endParaRPr lang="en-US"/>
          </a:p>
        </p:txBody>
      </p:sp>
    </p:spTree>
    <p:extLst>
      <p:ext uri="{BB962C8B-B14F-4D97-AF65-F5344CB8AC3E}">
        <p14:creationId xmlns:p14="http://schemas.microsoft.com/office/powerpoint/2010/main" val="33216531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6C073-4A6B-C747-87F5-00F1A03470AE}"/>
              </a:ext>
            </a:extLst>
          </p:cNvPr>
          <p:cNvSpPr>
            <a:spLocks noGrp="1"/>
          </p:cNvSpPr>
          <p:nvPr>
            <p:ph type="title"/>
          </p:nvPr>
        </p:nvSpPr>
        <p:spPr>
          <a:xfrm>
            <a:off x="417443" y="877014"/>
            <a:ext cx="11357113" cy="1325563"/>
          </a:xfrm>
        </p:spPr>
        <p:txBody>
          <a:bodyPr>
            <a:normAutofit fontScale="90000"/>
          </a:bodyPr>
          <a:lstStyle/>
          <a:p>
            <a:pPr algn="ctr">
              <a:buClr>
                <a:schemeClr val="dk1"/>
              </a:buClr>
              <a:buSzPts val="450"/>
            </a:pPr>
            <a:r>
              <a:rPr lang="en-US" sz="3900" b="1" dirty="0">
                <a:solidFill>
                  <a:schemeClr val="dk1"/>
                </a:solidFill>
              </a:rPr>
              <a:t>Representing Aircraft Noise Impacts</a:t>
            </a:r>
            <a:br>
              <a:rPr lang="en-US" sz="3900" b="1" dirty="0">
                <a:solidFill>
                  <a:schemeClr val="dk1"/>
                </a:solidFill>
              </a:rPr>
            </a:br>
            <a:r>
              <a:rPr lang="en-US" sz="3900" b="1" dirty="0">
                <a:solidFill>
                  <a:schemeClr val="dk1"/>
                </a:solidFill>
              </a:rPr>
              <a:t>A Community Perspective </a:t>
            </a:r>
            <a:br>
              <a:rPr lang="en-US" b="1" dirty="0">
                <a:solidFill>
                  <a:schemeClr val="dk1"/>
                </a:solidFill>
              </a:rPr>
            </a:br>
            <a:r>
              <a:rPr lang="en-US" sz="2800" dirty="0"/>
              <a:t>Marie-Jo Fremont - Co-founder, Concerned Residents of Palo Alto, CA</a:t>
            </a:r>
            <a:br>
              <a:rPr lang="en-US" sz="2800" dirty="0"/>
            </a:br>
            <a:endParaRPr lang="en-US" sz="2800" dirty="0"/>
          </a:p>
        </p:txBody>
      </p:sp>
      <p:sp>
        <p:nvSpPr>
          <p:cNvPr id="3" name="Content Placeholder 2">
            <a:extLst>
              <a:ext uri="{FF2B5EF4-FFF2-40B4-BE49-F238E27FC236}">
                <a16:creationId xmlns:a16="http://schemas.microsoft.com/office/drawing/2014/main" id="{4CD60D5C-5A1D-F84D-A981-BA438B6AB237}"/>
              </a:ext>
            </a:extLst>
          </p:cNvPr>
          <p:cNvSpPr>
            <a:spLocks noGrp="1"/>
          </p:cNvSpPr>
          <p:nvPr>
            <p:ph idx="1"/>
          </p:nvPr>
        </p:nvSpPr>
        <p:spPr>
          <a:xfrm>
            <a:off x="304800" y="2093843"/>
            <a:ext cx="11049000" cy="4652963"/>
          </a:xfrm>
        </p:spPr>
        <p:txBody>
          <a:bodyPr>
            <a:normAutofit fontScale="92500" lnSpcReduction="20000"/>
          </a:bodyPr>
          <a:lstStyle/>
          <a:p>
            <a:r>
              <a:rPr lang="en" dirty="0"/>
              <a:t>Problem statement - </a:t>
            </a:r>
            <a:r>
              <a:rPr lang="en-US" dirty="0"/>
              <a:t>DNL does not accurately reflect the lived experience of communities impacted by aircraft noise</a:t>
            </a:r>
          </a:p>
          <a:p>
            <a:r>
              <a:rPr lang="en-US" sz="2600" dirty="0"/>
              <a:t>The presentation is regarding COMMERCIAL airports but the observations are relevant to GA airports as well</a:t>
            </a:r>
          </a:p>
          <a:p>
            <a:r>
              <a:rPr lang="en-US" sz="2600" dirty="0"/>
              <a:t>Research on what some airports do today</a:t>
            </a:r>
          </a:p>
          <a:p>
            <a:pPr lvl="2"/>
            <a:r>
              <a:rPr lang="en-US" sz="2600" dirty="0"/>
              <a:t>Noise data collection and analysis</a:t>
            </a:r>
          </a:p>
          <a:p>
            <a:pPr lvl="2"/>
            <a:r>
              <a:rPr lang="en-US" sz="2600" dirty="0"/>
              <a:t>Noise Metrics</a:t>
            </a:r>
          </a:p>
          <a:p>
            <a:pPr lvl="2"/>
            <a:r>
              <a:rPr lang="en-US" sz="2600" dirty="0"/>
              <a:t>Community access to noise data</a:t>
            </a:r>
          </a:p>
          <a:p>
            <a:r>
              <a:rPr lang="en-US" sz="2600" dirty="0"/>
              <a:t>Interview 6 commercial airports and online research</a:t>
            </a:r>
          </a:p>
          <a:p>
            <a:pPr lvl="1"/>
            <a:r>
              <a:rPr lang="en-US" sz="2600" dirty="0"/>
              <a:t>Small sample of commercial airports (DFW, JWA/SNA, LAX, MSP, SEA, SFO)</a:t>
            </a:r>
          </a:p>
          <a:p>
            <a:pPr marL="0" indent="0">
              <a:buSzPts val="2400"/>
              <a:buNone/>
            </a:pPr>
            <a:endParaRPr lang="en-US" sz="2600" dirty="0">
              <a:highlight>
                <a:srgbClr val="FFFF00"/>
              </a:highlight>
            </a:endParaRPr>
          </a:p>
          <a:p>
            <a:pPr marL="0" indent="0">
              <a:buSzPts val="2400"/>
              <a:buNone/>
            </a:pPr>
            <a:r>
              <a:rPr lang="en-US" sz="2600" dirty="0">
                <a:highlight>
                  <a:srgbClr val="FFFF00"/>
                </a:highlight>
              </a:rPr>
              <a:t>This method can go into effect at airports immediately.  They already have all of the date.  She implored Community Groups/Roundtables (ex. CAC) to request this of their airports ASAP</a:t>
            </a:r>
          </a:p>
          <a:p>
            <a:pPr marL="0" indent="0">
              <a:buNone/>
            </a:pPr>
            <a:endParaRPr lang="en-US" dirty="0"/>
          </a:p>
        </p:txBody>
      </p:sp>
      <p:sp>
        <p:nvSpPr>
          <p:cNvPr id="4" name="Rectangle 3">
            <a:extLst>
              <a:ext uri="{FF2B5EF4-FFF2-40B4-BE49-F238E27FC236}">
                <a16:creationId xmlns:a16="http://schemas.microsoft.com/office/drawing/2014/main" id="{D2CCE58D-FB5F-F24B-B122-6A9FB3699B40}"/>
              </a:ext>
            </a:extLst>
          </p:cNvPr>
          <p:cNvSpPr/>
          <p:nvPr/>
        </p:nvSpPr>
        <p:spPr>
          <a:xfrm>
            <a:off x="1099930" y="222458"/>
            <a:ext cx="9700592" cy="461665"/>
          </a:xfrm>
          <a:prstGeom prst="rect">
            <a:avLst/>
          </a:prstGeom>
        </p:spPr>
        <p:txBody>
          <a:bodyPr wrap="square">
            <a:spAutoFit/>
          </a:bodyPr>
          <a:lstStyle/>
          <a:p>
            <a:pPr algn="ctr"/>
            <a:r>
              <a:rPr lang="en-US" sz="2400" dirty="0"/>
              <a:t>SESSION SIX (Cont’d)</a:t>
            </a:r>
          </a:p>
        </p:txBody>
      </p:sp>
      <p:sp>
        <p:nvSpPr>
          <p:cNvPr id="5" name="Slide Number Placeholder 4">
            <a:extLst>
              <a:ext uri="{FF2B5EF4-FFF2-40B4-BE49-F238E27FC236}">
                <a16:creationId xmlns:a16="http://schemas.microsoft.com/office/drawing/2014/main" id="{AED93871-97E9-D249-B800-C1BB4E0D2A1D}"/>
              </a:ext>
            </a:extLst>
          </p:cNvPr>
          <p:cNvSpPr>
            <a:spLocks noGrp="1"/>
          </p:cNvSpPr>
          <p:nvPr>
            <p:ph type="sldNum" sz="quarter" idx="12"/>
          </p:nvPr>
        </p:nvSpPr>
        <p:spPr/>
        <p:txBody>
          <a:bodyPr/>
          <a:lstStyle/>
          <a:p>
            <a:fld id="{77F4578E-AB0A-0846-B678-1CAEF8CF63B4}" type="slidenum">
              <a:rPr lang="en-US" smtClean="0"/>
              <a:t>51</a:t>
            </a:fld>
            <a:endParaRPr lang="en-US"/>
          </a:p>
        </p:txBody>
      </p:sp>
    </p:spTree>
    <p:extLst>
      <p:ext uri="{BB962C8B-B14F-4D97-AF65-F5344CB8AC3E}">
        <p14:creationId xmlns:p14="http://schemas.microsoft.com/office/powerpoint/2010/main" val="2562795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9"/>
          <p:cNvSpPr txBox="1">
            <a:spLocks noGrp="1"/>
          </p:cNvSpPr>
          <p:nvPr>
            <p:ph type="title"/>
          </p:nvPr>
        </p:nvSpPr>
        <p:spPr>
          <a:xfrm>
            <a:off x="212400" y="1081059"/>
            <a:ext cx="11606800" cy="763600"/>
          </a:xfrm>
          <a:prstGeom prst="rect">
            <a:avLst/>
          </a:prstGeom>
        </p:spPr>
        <p:txBody>
          <a:bodyPr spcFirstLastPara="1" vert="horz" wrap="square" lIns="121900" tIns="121900" rIns="121900" bIns="121900" rtlCol="0" anchor="t" anchorCtr="0">
            <a:noAutofit/>
          </a:bodyPr>
          <a:lstStyle/>
          <a:p>
            <a:pPr>
              <a:buSzPts val="990"/>
            </a:pPr>
            <a:r>
              <a:rPr lang="en" sz="3333" b="1" dirty="0"/>
              <a:t>Takeaways on current representation of noise impacts</a:t>
            </a:r>
            <a:endParaRPr sz="3333" b="1" dirty="0"/>
          </a:p>
        </p:txBody>
      </p:sp>
      <p:sp>
        <p:nvSpPr>
          <p:cNvPr id="64" name="Google Shape;64;p9"/>
          <p:cNvSpPr txBox="1">
            <a:spLocks noGrp="1"/>
          </p:cNvSpPr>
          <p:nvPr>
            <p:ph type="body" idx="1"/>
          </p:nvPr>
        </p:nvSpPr>
        <p:spPr>
          <a:xfrm>
            <a:off x="212400" y="1760967"/>
            <a:ext cx="11606800" cy="1630400"/>
          </a:xfrm>
          <a:prstGeom prst="rect">
            <a:avLst/>
          </a:prstGeom>
        </p:spPr>
        <p:txBody>
          <a:bodyPr spcFirstLastPara="1" vert="horz" wrap="square" lIns="121900" tIns="121900" rIns="121900" bIns="121900" rtlCol="0" anchor="t" anchorCtr="0">
            <a:normAutofit/>
          </a:bodyPr>
          <a:lstStyle/>
          <a:p>
            <a:pPr indent="-482588">
              <a:lnSpc>
                <a:spcPct val="100000"/>
              </a:lnSpc>
              <a:buSzPts val="2100"/>
              <a:buFont typeface="Calibri"/>
              <a:buChar char="●"/>
            </a:pPr>
            <a:r>
              <a:rPr lang="en" sz="2500" dirty="0"/>
              <a:t>Airports have great capabilities for data collection, analysis, and reporting</a:t>
            </a:r>
            <a:endParaRPr sz="2500" dirty="0"/>
          </a:p>
        </p:txBody>
      </p:sp>
      <p:sp>
        <p:nvSpPr>
          <p:cNvPr id="65" name="Google Shape;65;p9"/>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fld id="{00000000-1234-1234-1234-123412341234}" type="slidenum">
              <a:rPr lang="en"/>
              <a:pPr/>
              <a:t>52</a:t>
            </a:fld>
            <a:endParaRPr/>
          </a:p>
        </p:txBody>
      </p:sp>
      <p:sp>
        <p:nvSpPr>
          <p:cNvPr id="67" name="Google Shape;67;p9"/>
          <p:cNvSpPr txBox="1">
            <a:spLocks noGrp="1"/>
          </p:cNvSpPr>
          <p:nvPr>
            <p:ph type="body" idx="1"/>
          </p:nvPr>
        </p:nvSpPr>
        <p:spPr>
          <a:xfrm>
            <a:off x="212400" y="2469766"/>
            <a:ext cx="11606800" cy="1630400"/>
          </a:xfrm>
          <a:prstGeom prst="rect">
            <a:avLst/>
          </a:prstGeom>
        </p:spPr>
        <p:txBody>
          <a:bodyPr spcFirstLastPara="1" vert="horz" wrap="square" lIns="121900" tIns="121900" rIns="121900" bIns="121900" rtlCol="0" anchor="t" anchorCtr="0">
            <a:noAutofit/>
          </a:bodyPr>
          <a:lstStyle/>
          <a:p>
            <a:pPr indent="-482588">
              <a:lnSpc>
                <a:spcPct val="100000"/>
              </a:lnSpc>
              <a:buSzPts val="2100"/>
              <a:buFont typeface="Calibri"/>
              <a:buChar char="●"/>
            </a:pPr>
            <a:r>
              <a:rPr lang="en" sz="2500" dirty="0"/>
              <a:t>DNL65-centric representation, not community-centric</a:t>
            </a:r>
            <a:endParaRPr sz="2500" dirty="0"/>
          </a:p>
          <a:p>
            <a:pPr lvl="1" indent="-448722">
              <a:lnSpc>
                <a:spcPct val="100000"/>
              </a:lnSpc>
              <a:buSzPts val="1700"/>
            </a:pPr>
            <a:r>
              <a:rPr lang="en" sz="2500" dirty="0"/>
              <a:t>Aligned with FAA policies and reporting requirements </a:t>
            </a:r>
            <a:endParaRPr sz="2500" dirty="0"/>
          </a:p>
          <a:p>
            <a:pPr lvl="1" indent="-448722">
              <a:lnSpc>
                <a:spcPct val="100000"/>
              </a:lnSpc>
              <a:buSzPts val="1700"/>
            </a:pPr>
            <a:r>
              <a:rPr lang="en" sz="2500" dirty="0"/>
              <a:t>Airports, with existing tools, can report other noise metrics</a:t>
            </a:r>
          </a:p>
          <a:p>
            <a:pPr lvl="1" indent="-448722">
              <a:lnSpc>
                <a:spcPct val="100000"/>
              </a:lnSpc>
              <a:buSzPts val="1700"/>
            </a:pPr>
            <a:r>
              <a:rPr lang="en" sz="2500" b="1" dirty="0"/>
              <a:t>Airports have full discretion on how to report noise impacts</a:t>
            </a:r>
            <a:endParaRPr sz="2500" b="1" dirty="0"/>
          </a:p>
        </p:txBody>
      </p:sp>
      <p:sp>
        <p:nvSpPr>
          <p:cNvPr id="68" name="Google Shape;68;p9"/>
          <p:cNvSpPr txBox="1">
            <a:spLocks noGrp="1"/>
          </p:cNvSpPr>
          <p:nvPr>
            <p:ph type="body" idx="1"/>
          </p:nvPr>
        </p:nvSpPr>
        <p:spPr>
          <a:xfrm>
            <a:off x="55611" y="4100166"/>
            <a:ext cx="11606800" cy="2231600"/>
          </a:xfrm>
          <a:prstGeom prst="rect">
            <a:avLst/>
          </a:prstGeom>
        </p:spPr>
        <p:txBody>
          <a:bodyPr spcFirstLastPara="1" vert="horz" wrap="square" lIns="121900" tIns="121900" rIns="121900" bIns="121900" rtlCol="0" anchor="t" anchorCtr="0">
            <a:normAutofit/>
          </a:bodyPr>
          <a:lstStyle/>
          <a:p>
            <a:pPr indent="-482588">
              <a:lnSpc>
                <a:spcPct val="100000"/>
              </a:lnSpc>
              <a:buSzPts val="2100"/>
              <a:buFont typeface="Calibri"/>
              <a:buChar char="●"/>
            </a:pPr>
            <a:r>
              <a:rPr lang="en" sz="2500" dirty="0"/>
              <a:t>Limited value of data</a:t>
            </a:r>
            <a:endParaRPr sz="2500" dirty="0"/>
          </a:p>
          <a:p>
            <a:pPr lvl="1" indent="-448722">
              <a:lnSpc>
                <a:spcPct val="100000"/>
              </a:lnSpc>
              <a:buSzPts val="1700"/>
            </a:pPr>
            <a:r>
              <a:rPr lang="en" sz="2500" dirty="0"/>
              <a:t>Imbalanced noise monitor coverage for </a:t>
            </a:r>
            <a:r>
              <a:rPr lang="en" sz="2500" dirty="0" err="1"/>
              <a:t>NextGen</a:t>
            </a:r>
            <a:r>
              <a:rPr lang="en" sz="2500" dirty="0"/>
              <a:t> environment (concentrated flight paths, need multiple monitors 10-20 miles from airport)</a:t>
            </a:r>
            <a:endParaRPr sz="2500" dirty="0"/>
          </a:p>
          <a:p>
            <a:pPr lvl="1" indent="-448722">
              <a:lnSpc>
                <a:spcPct val="100000"/>
              </a:lnSpc>
              <a:buSzPts val="1700"/>
            </a:pPr>
            <a:r>
              <a:rPr lang="en" sz="2500" dirty="0"/>
              <a:t>If ANEEM is not used underestimation of noise impacts </a:t>
            </a:r>
          </a:p>
          <a:p>
            <a:pPr lvl="1" indent="-448722">
              <a:lnSpc>
                <a:spcPct val="100000"/>
              </a:lnSpc>
              <a:buSzPts val="1700"/>
            </a:pPr>
            <a:r>
              <a:rPr lang="en" sz="2500" dirty="0"/>
              <a:t>Detailed data not published (ex. </a:t>
            </a:r>
            <a:r>
              <a:rPr lang="en-US" sz="2500" dirty="0"/>
              <a:t>D</a:t>
            </a:r>
            <a:r>
              <a:rPr lang="en" sz="2500" dirty="0" err="1"/>
              <a:t>aytime</a:t>
            </a:r>
            <a:r>
              <a:rPr lang="en" sz="2500" dirty="0"/>
              <a:t>, flight #, altitude, etc.)</a:t>
            </a:r>
            <a:endParaRPr sz="2500" dirty="0"/>
          </a:p>
        </p:txBody>
      </p:sp>
      <p:sp>
        <p:nvSpPr>
          <p:cNvPr id="2" name="Rectangle 1">
            <a:extLst>
              <a:ext uri="{FF2B5EF4-FFF2-40B4-BE49-F238E27FC236}">
                <a16:creationId xmlns:a16="http://schemas.microsoft.com/office/drawing/2014/main" id="{D89B8E46-9082-1844-A515-9ECCF7859294}"/>
              </a:ext>
            </a:extLst>
          </p:cNvPr>
          <p:cNvSpPr/>
          <p:nvPr/>
        </p:nvSpPr>
        <p:spPr>
          <a:xfrm>
            <a:off x="1311965" y="455952"/>
            <a:ext cx="8216348" cy="461665"/>
          </a:xfrm>
          <a:prstGeom prst="rect">
            <a:avLst/>
          </a:prstGeom>
        </p:spPr>
        <p:txBody>
          <a:bodyPr wrap="square">
            <a:spAutoFit/>
          </a:bodyPr>
          <a:lstStyle/>
          <a:p>
            <a:pPr algn="ctr"/>
            <a:r>
              <a:rPr lang="en-US" sz="2400" dirty="0"/>
              <a:t>SESSION SIX (Cont’d)</a:t>
            </a:r>
          </a:p>
        </p:txBody>
      </p:sp>
    </p:spTree>
    <p:extLst>
      <p:ext uri="{BB962C8B-B14F-4D97-AF65-F5344CB8AC3E}">
        <p14:creationId xmlns:p14="http://schemas.microsoft.com/office/powerpoint/2010/main" val="1395992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0"/>
          <p:cNvSpPr txBox="1">
            <a:spLocks noGrp="1"/>
          </p:cNvSpPr>
          <p:nvPr>
            <p:ph type="title"/>
          </p:nvPr>
        </p:nvSpPr>
        <p:spPr>
          <a:xfrm>
            <a:off x="238904" y="1228588"/>
            <a:ext cx="11606800" cy="763600"/>
          </a:xfrm>
          <a:prstGeom prst="rect">
            <a:avLst/>
          </a:prstGeom>
        </p:spPr>
        <p:txBody>
          <a:bodyPr spcFirstLastPara="1" vert="horz" wrap="square" lIns="121900" tIns="121900" rIns="121900" bIns="121900" rtlCol="0" anchor="t" anchorCtr="0">
            <a:noAutofit/>
          </a:bodyPr>
          <a:lstStyle/>
          <a:p>
            <a:pPr>
              <a:buSzPts val="990"/>
            </a:pPr>
            <a:r>
              <a:rPr lang="en" sz="3000" b="1" dirty="0"/>
              <a:t>How do communities experience aircraft noise?</a:t>
            </a:r>
            <a:endParaRPr sz="3000" b="1" dirty="0"/>
          </a:p>
        </p:txBody>
      </p:sp>
      <p:sp>
        <p:nvSpPr>
          <p:cNvPr id="74" name="Google Shape;74;p10"/>
          <p:cNvSpPr txBox="1">
            <a:spLocks noGrp="1"/>
          </p:cNvSpPr>
          <p:nvPr>
            <p:ph type="body" idx="1"/>
          </p:nvPr>
        </p:nvSpPr>
        <p:spPr>
          <a:xfrm>
            <a:off x="55611" y="1822423"/>
            <a:ext cx="11606800" cy="4920000"/>
          </a:xfrm>
          <a:prstGeom prst="rect">
            <a:avLst/>
          </a:prstGeom>
        </p:spPr>
        <p:txBody>
          <a:bodyPr spcFirstLastPara="1" vert="horz" wrap="square" lIns="121900" tIns="121900" rIns="121900" bIns="121900" rtlCol="0" anchor="t" anchorCtr="0">
            <a:normAutofit/>
          </a:bodyPr>
          <a:lstStyle/>
          <a:p>
            <a:pPr indent="-474121">
              <a:buSzPts val="2000"/>
            </a:pPr>
            <a:r>
              <a:rPr lang="en" sz="2000" dirty="0"/>
              <a:t>Loudness of each event relative to ambient noise.  People perceive sound based on the ambient noise.  </a:t>
            </a:r>
            <a:r>
              <a:rPr lang="en-US" sz="2000" dirty="0"/>
              <a:t>Fictitious</a:t>
            </a:r>
            <a:r>
              <a:rPr lang="en" sz="2000" dirty="0"/>
              <a:t> noise event below.  The more the community noise, the higher the ambient noise.  </a:t>
            </a:r>
          </a:p>
          <a:p>
            <a:pPr marL="135464" indent="0">
              <a:buSzPts val="2000"/>
              <a:buNone/>
            </a:pPr>
            <a:endParaRPr lang="en" sz="2000" dirty="0"/>
          </a:p>
          <a:p>
            <a:pPr indent="-474121">
              <a:buSzPts val="2000"/>
            </a:pPr>
            <a:r>
              <a:rPr lang="en" sz="3000" b="1" dirty="0"/>
              <a:t>Key factors in aircraft noise experience</a:t>
            </a:r>
          </a:p>
          <a:p>
            <a:pPr marL="135464" indent="0">
              <a:buSzPts val="2000"/>
              <a:buNone/>
            </a:pPr>
            <a:endParaRPr lang="en" sz="3000" b="1" dirty="0"/>
          </a:p>
          <a:p>
            <a:pPr lvl="1" indent="-474121">
              <a:buSzPts val="2000"/>
            </a:pPr>
            <a:r>
              <a:rPr lang="en-US" sz="2100" b="1" dirty="0"/>
              <a:t>How loud - </a:t>
            </a:r>
            <a:r>
              <a:rPr lang="en-US" i="1" dirty="0">
                <a:solidFill>
                  <a:srgbClr val="0000FF"/>
                </a:solidFill>
              </a:rPr>
              <a:t>Relative to ambient noise</a:t>
            </a:r>
            <a:endParaRPr lang="en-US" sz="2100" b="1" dirty="0"/>
          </a:p>
          <a:p>
            <a:pPr lvl="1"/>
            <a:r>
              <a:rPr lang="en-US" sz="2100" b="1" dirty="0"/>
              <a:t>How many - </a:t>
            </a:r>
            <a:r>
              <a:rPr lang="en-US" i="1" dirty="0">
                <a:solidFill>
                  <a:srgbClr val="0000FF"/>
                </a:solidFill>
              </a:rPr>
              <a:t>All air vehicles.  </a:t>
            </a:r>
            <a:r>
              <a:rPr lang="en-US" b="1" i="1" dirty="0">
                <a:solidFill>
                  <a:srgbClr val="0000FF"/>
                </a:solidFill>
              </a:rPr>
              <a:t>All aviation noise should be accounted.  </a:t>
            </a:r>
          </a:p>
          <a:p>
            <a:pPr marL="1463003" lvl="2" indent="-213355">
              <a:buClr>
                <a:srgbClr val="0000FF"/>
              </a:buClr>
            </a:pPr>
            <a:r>
              <a:rPr lang="en-US" i="1" dirty="0">
                <a:solidFill>
                  <a:srgbClr val="0000FF"/>
                </a:solidFill>
              </a:rPr>
              <a:t>Airplanes, helicopters, military jets, drones, space launches</a:t>
            </a:r>
            <a:endParaRPr lang="en-US" i="1" strike="sngStrike" dirty="0">
              <a:solidFill>
                <a:srgbClr val="0000FF"/>
              </a:solidFill>
              <a:highlight>
                <a:srgbClr val="FFFF00"/>
              </a:highlight>
            </a:endParaRPr>
          </a:p>
          <a:p>
            <a:pPr marL="1463003" lvl="2" indent="-213355">
              <a:buClr>
                <a:srgbClr val="0000FF"/>
              </a:buClr>
            </a:pPr>
            <a:r>
              <a:rPr lang="en-US" i="1" dirty="0">
                <a:solidFill>
                  <a:srgbClr val="0000FF"/>
                </a:solidFill>
              </a:rPr>
              <a:t>To/from multiple locations (all airports, helipads, launch pads)</a:t>
            </a:r>
          </a:p>
          <a:p>
            <a:pPr marL="1463003" lvl="2" indent="-213355">
              <a:buClr>
                <a:srgbClr val="0000FF"/>
              </a:buClr>
            </a:pPr>
            <a:r>
              <a:rPr lang="en-US" i="1" dirty="0">
                <a:solidFill>
                  <a:srgbClr val="0000FF"/>
                </a:solidFill>
              </a:rPr>
              <a:t>Commercial (passengers &amp; cargo), General Aviation, and Military</a:t>
            </a:r>
            <a:endParaRPr lang="en-US" sz="1700" b="1" dirty="0"/>
          </a:p>
          <a:p>
            <a:pPr lvl="1"/>
            <a:r>
              <a:rPr lang="en" sz="2100" b="1" dirty="0"/>
              <a:t>When - </a:t>
            </a:r>
            <a:r>
              <a:rPr lang="en-US" i="1" dirty="0">
                <a:solidFill>
                  <a:srgbClr val="0000FF"/>
                </a:solidFill>
              </a:rPr>
              <a:t>Time of occurrence penalties for nighttime </a:t>
            </a:r>
          </a:p>
          <a:p>
            <a:pPr lvl="1" indent="-474121">
              <a:buSzPts val="2000"/>
            </a:pPr>
            <a:r>
              <a:rPr lang="en-US" sz="2100" b="1" dirty="0"/>
              <a:t>How frequent - </a:t>
            </a:r>
            <a:r>
              <a:rPr lang="en-US" i="1" dirty="0">
                <a:solidFill>
                  <a:srgbClr val="0000FF"/>
                </a:solidFill>
              </a:rPr>
              <a:t>Penalties for cadence/frequency </a:t>
            </a:r>
            <a:endParaRPr lang="en-US" dirty="0"/>
          </a:p>
          <a:p>
            <a:pPr marL="135464" indent="0">
              <a:buSzPts val="2000"/>
              <a:buNone/>
            </a:pPr>
            <a:endParaRPr lang="en-US" sz="2500" b="1" dirty="0"/>
          </a:p>
          <a:p>
            <a:pPr marL="135464" indent="0">
              <a:buSzPts val="2000"/>
              <a:buNone/>
            </a:pPr>
            <a:endParaRPr lang="en" sz="3000" b="1" dirty="0"/>
          </a:p>
          <a:p>
            <a:pPr indent="-474121">
              <a:buSzPts val="2000"/>
            </a:pPr>
            <a:endParaRPr sz="3000" b="1" dirty="0"/>
          </a:p>
        </p:txBody>
      </p:sp>
      <p:sp>
        <p:nvSpPr>
          <p:cNvPr id="75" name="Google Shape;75;p10"/>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fld id="{00000000-1234-1234-1234-123412341234}" type="slidenum">
              <a:rPr lang="en"/>
              <a:pPr/>
              <a:t>53</a:t>
            </a:fld>
            <a:endParaRPr/>
          </a:p>
        </p:txBody>
      </p:sp>
      <p:sp>
        <p:nvSpPr>
          <p:cNvPr id="2" name="Rectangle 1">
            <a:extLst>
              <a:ext uri="{FF2B5EF4-FFF2-40B4-BE49-F238E27FC236}">
                <a16:creationId xmlns:a16="http://schemas.microsoft.com/office/drawing/2014/main" id="{75D40881-C5F5-EA4A-9418-EA4DED7D1B40}"/>
              </a:ext>
            </a:extLst>
          </p:cNvPr>
          <p:cNvSpPr/>
          <p:nvPr/>
        </p:nvSpPr>
        <p:spPr>
          <a:xfrm>
            <a:off x="1882141" y="421953"/>
            <a:ext cx="7842518" cy="461665"/>
          </a:xfrm>
          <a:prstGeom prst="rect">
            <a:avLst/>
          </a:prstGeom>
        </p:spPr>
        <p:txBody>
          <a:bodyPr wrap="square">
            <a:spAutoFit/>
          </a:bodyPr>
          <a:lstStyle/>
          <a:p>
            <a:pPr algn="ctr"/>
            <a:r>
              <a:rPr lang="en-US" sz="2400" dirty="0"/>
              <a:t>SESSION SIX (Cont’d)</a:t>
            </a:r>
          </a:p>
        </p:txBody>
      </p:sp>
    </p:spTree>
    <p:extLst>
      <p:ext uri="{BB962C8B-B14F-4D97-AF65-F5344CB8AC3E}">
        <p14:creationId xmlns:p14="http://schemas.microsoft.com/office/powerpoint/2010/main" val="1859395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4"/>
          <p:cNvSpPr txBox="1">
            <a:spLocks noGrp="1"/>
          </p:cNvSpPr>
          <p:nvPr>
            <p:ph type="title"/>
          </p:nvPr>
        </p:nvSpPr>
        <p:spPr>
          <a:xfrm>
            <a:off x="212400" y="288567"/>
            <a:ext cx="11606800" cy="763600"/>
          </a:xfrm>
          <a:prstGeom prst="rect">
            <a:avLst/>
          </a:prstGeom>
        </p:spPr>
        <p:txBody>
          <a:bodyPr spcFirstLastPara="1" vert="horz" wrap="square" lIns="121900" tIns="121900" rIns="121900" bIns="121900" rtlCol="0" anchor="t" anchorCtr="0">
            <a:noAutofit/>
          </a:bodyPr>
          <a:lstStyle/>
          <a:p>
            <a:pPr>
              <a:buSzPts val="990"/>
            </a:pPr>
            <a:r>
              <a:rPr lang="en" sz="3760"/>
              <a:t>N-Above-Ambient: a community-centric metric</a:t>
            </a:r>
            <a:endParaRPr sz="3760"/>
          </a:p>
        </p:txBody>
      </p:sp>
      <p:sp>
        <p:nvSpPr>
          <p:cNvPr id="124" name="Google Shape;124;p14"/>
          <p:cNvSpPr txBox="1">
            <a:spLocks noGrp="1"/>
          </p:cNvSpPr>
          <p:nvPr>
            <p:ph type="body" idx="1"/>
          </p:nvPr>
        </p:nvSpPr>
        <p:spPr>
          <a:xfrm>
            <a:off x="110800" y="1104167"/>
            <a:ext cx="11606800" cy="4920000"/>
          </a:xfrm>
          <a:prstGeom prst="rect">
            <a:avLst/>
          </a:prstGeom>
        </p:spPr>
        <p:txBody>
          <a:bodyPr spcFirstLastPara="1" vert="horz" wrap="square" lIns="121900" tIns="121900" rIns="121900" bIns="121900" rtlCol="0" anchor="t" anchorCtr="0">
            <a:normAutofit lnSpcReduction="10000"/>
          </a:bodyPr>
          <a:lstStyle/>
          <a:p>
            <a:pPr indent="-474121">
              <a:lnSpc>
                <a:spcPct val="115000"/>
              </a:lnSpc>
              <a:buSzPts val="2000"/>
              <a:buFont typeface="Calibri"/>
              <a:buChar char="●"/>
            </a:pPr>
            <a:r>
              <a:rPr lang="en" sz="2667" dirty="0"/>
              <a:t>N-Above-Ambient (NAA) captures </a:t>
            </a:r>
            <a:r>
              <a:rPr lang="en" sz="2667" b="1" dirty="0"/>
              <a:t>4 key factors</a:t>
            </a:r>
            <a:endParaRPr sz="2667" b="1" dirty="0"/>
          </a:p>
          <a:p>
            <a:pPr indent="-474121">
              <a:lnSpc>
                <a:spcPct val="115000"/>
              </a:lnSpc>
              <a:buSzPts val="2000"/>
              <a:buFont typeface="Calibri"/>
              <a:buChar char="●"/>
            </a:pPr>
            <a:r>
              <a:rPr lang="en" sz="2667" dirty="0"/>
              <a:t># aircraft with </a:t>
            </a:r>
            <a:r>
              <a:rPr lang="en" sz="2667" dirty="0" err="1"/>
              <a:t>Lmax</a:t>
            </a:r>
            <a:r>
              <a:rPr lang="en" sz="2667" dirty="0"/>
              <a:t> above ambient: </a:t>
            </a:r>
            <a:r>
              <a:rPr lang="en" sz="2667" b="1" dirty="0"/>
              <a:t>how loud, how many</a:t>
            </a:r>
            <a:endParaRPr sz="2667" b="1" dirty="0"/>
          </a:p>
          <a:p>
            <a:pPr lvl="1" indent="-457189">
              <a:lnSpc>
                <a:spcPct val="115000"/>
              </a:lnSpc>
              <a:buSzPts val="1800"/>
            </a:pPr>
            <a:r>
              <a:rPr lang="en" dirty="0"/>
              <a:t>Similar to N-Above</a:t>
            </a:r>
            <a:endParaRPr dirty="0"/>
          </a:p>
          <a:p>
            <a:pPr lvl="1" indent="-457189">
              <a:lnSpc>
                <a:spcPct val="115000"/>
              </a:lnSpc>
              <a:buSzPts val="1800"/>
            </a:pPr>
            <a:r>
              <a:rPr lang="en" dirty="0"/>
              <a:t>FAA statement</a:t>
            </a:r>
            <a:r>
              <a:rPr lang="en" baseline="30000" dirty="0"/>
              <a:t>1</a:t>
            </a:r>
            <a:r>
              <a:rPr lang="en" dirty="0"/>
              <a:t>: N-Above good predictor of annoyance </a:t>
            </a:r>
            <a:endParaRPr lang="en-US" dirty="0"/>
          </a:p>
          <a:p>
            <a:pPr indent="-474121">
              <a:lnSpc>
                <a:spcPct val="115000"/>
              </a:lnSpc>
              <a:buSzPts val="2000"/>
            </a:pPr>
            <a:r>
              <a:rPr lang="en-US" sz="2667" dirty="0"/>
              <a:t>Penalties on </a:t>
            </a:r>
            <a:r>
              <a:rPr lang="en-US" sz="2667" dirty="0" err="1"/>
              <a:t>Lmax</a:t>
            </a:r>
            <a:r>
              <a:rPr lang="en-US" sz="2667" dirty="0"/>
              <a:t> of each noise event (like DNL/CNEL penalties)</a:t>
            </a:r>
          </a:p>
          <a:p>
            <a:pPr lvl="1" indent="-474121">
              <a:lnSpc>
                <a:spcPct val="115000"/>
              </a:lnSpc>
              <a:buSzPts val="2000"/>
            </a:pPr>
            <a:r>
              <a:rPr lang="en" sz="2667" dirty="0"/>
              <a:t>Time of occurrence: </a:t>
            </a:r>
            <a:r>
              <a:rPr lang="en" sz="2667" b="1" dirty="0"/>
              <a:t>when</a:t>
            </a:r>
            <a:endParaRPr sz="2667" b="1" dirty="0"/>
          </a:p>
          <a:p>
            <a:pPr lvl="1" indent="-474121">
              <a:lnSpc>
                <a:spcPct val="115000"/>
              </a:lnSpc>
              <a:buSzPts val="2000"/>
            </a:pPr>
            <a:r>
              <a:rPr lang="en" sz="2667" dirty="0"/>
              <a:t>Cadence: </a:t>
            </a:r>
            <a:r>
              <a:rPr lang="en" sz="2667" b="1" dirty="0"/>
              <a:t>how frequent</a:t>
            </a:r>
            <a:endParaRPr sz="2667" b="1" dirty="0"/>
          </a:p>
          <a:p>
            <a:pPr lvl="2" indent="-457189">
              <a:lnSpc>
                <a:spcPct val="115000"/>
              </a:lnSpc>
              <a:buSzPts val="1800"/>
            </a:pPr>
            <a:r>
              <a:rPr lang="en" sz="2400" dirty="0"/>
              <a:t>During “rush hours” and during nighttime</a:t>
            </a:r>
            <a:endParaRPr sz="2400" dirty="0"/>
          </a:p>
          <a:p>
            <a:pPr lvl="2" indent="-457189">
              <a:lnSpc>
                <a:spcPct val="115000"/>
              </a:lnSpc>
              <a:buSzPts val="1800"/>
            </a:pPr>
            <a:r>
              <a:rPr lang="en" sz="2400" dirty="0"/>
              <a:t>Examples for illustration only</a:t>
            </a:r>
            <a:endParaRPr sz="2400" dirty="0"/>
          </a:p>
          <a:p>
            <a:pPr marL="2072588" lvl="3" indent="-187954">
              <a:lnSpc>
                <a:spcPct val="115000"/>
              </a:lnSpc>
              <a:buSzPts val="1500"/>
            </a:pPr>
            <a:r>
              <a:rPr lang="en" sz="2000" dirty="0"/>
              <a:t>Rush Hour: 5 dB extra penalty on each aircraft in periods with &gt;=12 aircraft/hour</a:t>
            </a:r>
            <a:endParaRPr sz="2000" dirty="0"/>
          </a:p>
          <a:p>
            <a:pPr marL="2072588" lvl="3" indent="-187954">
              <a:lnSpc>
                <a:spcPct val="115000"/>
              </a:lnSpc>
              <a:buSzPts val="1500"/>
            </a:pPr>
            <a:r>
              <a:rPr lang="en" sz="2000" dirty="0"/>
              <a:t>Nighttime: 10 dB extra penalty for aircraft that flew within 15 minutes</a:t>
            </a:r>
            <a:endParaRPr sz="2000" dirty="0"/>
          </a:p>
        </p:txBody>
      </p:sp>
      <p:sp>
        <p:nvSpPr>
          <p:cNvPr id="125" name="Google Shape;125;p14"/>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fld id="{00000000-1234-1234-1234-123412341234}" type="slidenum">
              <a:rPr lang="en"/>
              <a:pPr/>
              <a:t>54</a:t>
            </a:fld>
            <a:endParaRPr/>
          </a:p>
        </p:txBody>
      </p:sp>
      <p:sp>
        <p:nvSpPr>
          <p:cNvPr id="126" name="Google Shape;126;p14"/>
          <p:cNvSpPr txBox="1"/>
          <p:nvPr/>
        </p:nvSpPr>
        <p:spPr>
          <a:xfrm>
            <a:off x="287867" y="5977467"/>
            <a:ext cx="12005600" cy="492402"/>
          </a:xfrm>
          <a:prstGeom prst="rect">
            <a:avLst/>
          </a:prstGeom>
          <a:noFill/>
          <a:ln>
            <a:noFill/>
          </a:ln>
        </p:spPr>
        <p:txBody>
          <a:bodyPr spcFirstLastPara="1" wrap="square" lIns="121900" tIns="121900" rIns="121900" bIns="121900" anchor="t" anchorCtr="0">
            <a:spAutoFit/>
          </a:bodyPr>
          <a:lstStyle/>
          <a:p>
            <a:pPr>
              <a:buClr>
                <a:schemeClr val="dk1"/>
              </a:buClr>
              <a:buSzPts val="1100"/>
            </a:pPr>
            <a:r>
              <a:rPr lang="en" sz="1600" baseline="30000">
                <a:solidFill>
                  <a:schemeClr val="dk1"/>
                </a:solidFill>
              </a:rPr>
              <a:t>1</a:t>
            </a:r>
            <a:r>
              <a:rPr lang="en" sz="1600">
                <a:solidFill>
                  <a:schemeClr val="dk1"/>
                </a:solidFill>
              </a:rPr>
              <a:t>Source: page 107 of </a:t>
            </a:r>
            <a:r>
              <a:rPr lang="en" sz="1600">
                <a:solidFill>
                  <a:srgbClr val="337AB7"/>
                </a:solidFill>
                <a:highlight>
                  <a:schemeClr val="lt1"/>
                </a:highlight>
                <a:uFill>
                  <a:noFill/>
                </a:uFill>
                <a:hlinkClick r:id="rId3">
                  <a:extLst>
                    <a:ext uri="{A12FA001-AC4F-418D-AE19-62706E023703}">
                      <ahyp:hlinkClr xmlns:ahyp="http://schemas.microsoft.com/office/drawing/2018/hyperlinkcolor" val="tx"/>
                    </a:ext>
                  </a:extLst>
                </a:hlinkClick>
              </a:rPr>
              <a:t>Noise Around Airports: A Global Perspective</a:t>
            </a:r>
            <a:r>
              <a:rPr lang="en" sz="1600">
                <a:solidFill>
                  <a:srgbClr val="337AB7"/>
                </a:solidFill>
                <a:highlight>
                  <a:schemeClr val="lt1"/>
                </a:highlight>
              </a:rPr>
              <a:t> </a:t>
            </a:r>
            <a:r>
              <a:rPr lang="en" sz="1600">
                <a:solidFill>
                  <a:schemeClr val="dk1"/>
                </a:solidFill>
              </a:rPr>
              <a:t>report from November 2022 </a:t>
            </a:r>
            <a:r>
              <a:rPr lang="en" sz="1600" u="sng">
                <a:solidFill>
                  <a:schemeClr val="accent1"/>
                </a:solidFill>
                <a:hlinkClick r:id="rId4">
                  <a:extLst>
                    <a:ext uri="{A12FA001-AC4F-418D-AE19-62706E023703}">
                      <ahyp:hlinkClr xmlns:ahyp="http://schemas.microsoft.com/office/drawing/2018/hyperlinkcolor" val="tx"/>
                    </a:ext>
                  </a:extLst>
                </a:hlinkClick>
              </a:rPr>
              <a:t>https://www.inceusa.org/pub/</a:t>
            </a:r>
            <a:r>
              <a:rPr lang="en" sz="1600">
                <a:solidFill>
                  <a:schemeClr val="accent1"/>
                </a:solidFill>
              </a:rPr>
              <a:t> </a:t>
            </a:r>
            <a:endParaRPr sz="2400">
              <a:solidFill>
                <a:schemeClr val="dk1"/>
              </a:solidFill>
            </a:endParaRPr>
          </a:p>
        </p:txBody>
      </p:sp>
      <p:sp>
        <p:nvSpPr>
          <p:cNvPr id="2" name="Rectangle 1">
            <a:extLst>
              <a:ext uri="{FF2B5EF4-FFF2-40B4-BE49-F238E27FC236}">
                <a16:creationId xmlns:a16="http://schemas.microsoft.com/office/drawing/2014/main" id="{75749A68-CB31-EF4A-86DD-025FBFE71792}"/>
              </a:ext>
            </a:extLst>
          </p:cNvPr>
          <p:cNvSpPr/>
          <p:nvPr/>
        </p:nvSpPr>
        <p:spPr>
          <a:xfrm>
            <a:off x="9672168" y="236567"/>
            <a:ext cx="2114810" cy="369332"/>
          </a:xfrm>
          <a:prstGeom prst="rect">
            <a:avLst/>
          </a:prstGeom>
        </p:spPr>
        <p:txBody>
          <a:bodyPr wrap="none">
            <a:spAutoFit/>
          </a:bodyPr>
          <a:lstStyle/>
          <a:p>
            <a:pPr algn="ctr"/>
            <a:r>
              <a:rPr lang="en-US" dirty="0"/>
              <a:t>SESSION SIX (Cont’d)</a:t>
            </a:r>
          </a:p>
        </p:txBody>
      </p:sp>
    </p:spTree>
    <p:extLst>
      <p:ext uri="{BB962C8B-B14F-4D97-AF65-F5344CB8AC3E}">
        <p14:creationId xmlns:p14="http://schemas.microsoft.com/office/powerpoint/2010/main" val="34549325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8"/>
          <p:cNvSpPr txBox="1">
            <a:spLocks noGrp="1"/>
          </p:cNvSpPr>
          <p:nvPr>
            <p:ph type="title"/>
          </p:nvPr>
        </p:nvSpPr>
        <p:spPr>
          <a:xfrm>
            <a:off x="212400" y="288567"/>
            <a:ext cx="11606800" cy="763600"/>
          </a:xfrm>
          <a:prstGeom prst="rect">
            <a:avLst/>
          </a:prstGeom>
        </p:spPr>
        <p:txBody>
          <a:bodyPr spcFirstLastPara="1" vert="horz" wrap="square" lIns="121900" tIns="121900" rIns="121900" bIns="121900" rtlCol="0" anchor="t" anchorCtr="0">
            <a:normAutofit/>
          </a:bodyPr>
          <a:lstStyle/>
          <a:p>
            <a:pPr>
              <a:buClr>
                <a:schemeClr val="dk1"/>
              </a:buClr>
              <a:buSzPct val="35106"/>
            </a:pPr>
            <a:r>
              <a:rPr lang="en" sz="3760"/>
              <a:t>Why use TNI instead of DNL</a:t>
            </a:r>
            <a:endParaRPr sz="2000">
              <a:solidFill>
                <a:srgbClr val="FF0000"/>
              </a:solidFill>
              <a:highlight>
                <a:srgbClr val="FFFF00"/>
              </a:highlight>
            </a:endParaRPr>
          </a:p>
          <a:p>
            <a:endParaRPr/>
          </a:p>
        </p:txBody>
      </p:sp>
      <p:sp>
        <p:nvSpPr>
          <p:cNvPr id="168" name="Google Shape;168;p18"/>
          <p:cNvSpPr txBox="1">
            <a:spLocks noGrp="1"/>
          </p:cNvSpPr>
          <p:nvPr>
            <p:ph type="body" idx="1"/>
          </p:nvPr>
        </p:nvSpPr>
        <p:spPr>
          <a:xfrm>
            <a:off x="9200" y="1171900"/>
            <a:ext cx="12386000" cy="4920000"/>
          </a:xfrm>
          <a:prstGeom prst="rect">
            <a:avLst/>
          </a:prstGeom>
        </p:spPr>
        <p:txBody>
          <a:bodyPr spcFirstLastPara="1" vert="horz" wrap="square" lIns="121900" tIns="121900" rIns="121900" bIns="121900" rtlCol="0" anchor="t" anchorCtr="0">
            <a:noAutofit/>
          </a:bodyPr>
          <a:lstStyle/>
          <a:p>
            <a:pPr indent="-507987">
              <a:buSzPts val="2400"/>
            </a:pPr>
            <a:r>
              <a:rPr lang="en" sz="3200" dirty="0"/>
              <a:t>More accurate representation of community impacts than DNL</a:t>
            </a:r>
          </a:p>
          <a:p>
            <a:pPr marL="101598" indent="0">
              <a:buSzPts val="2400"/>
              <a:buNone/>
            </a:pPr>
            <a:endParaRPr sz="3200" dirty="0"/>
          </a:p>
          <a:p>
            <a:pPr indent="-507987">
              <a:buSzPts val="2400"/>
            </a:pPr>
            <a:r>
              <a:rPr lang="en" sz="3200" dirty="0"/>
              <a:t>Reflects the lived experience of communities</a:t>
            </a:r>
          </a:p>
          <a:p>
            <a:pPr marL="101598" indent="0">
              <a:buSzPts val="2400"/>
              <a:buNone/>
            </a:pPr>
            <a:endParaRPr sz="3200" dirty="0"/>
          </a:p>
          <a:p>
            <a:pPr lvl="1" indent="-491054">
              <a:buSzPts val="2200"/>
            </a:pPr>
            <a:r>
              <a:rPr lang="en" sz="2933" dirty="0"/>
              <a:t>How loud, how many, when, how frequent</a:t>
            </a:r>
            <a:endParaRPr sz="2933" dirty="0"/>
          </a:p>
          <a:p>
            <a:pPr lvl="1" indent="-491054">
              <a:buSzPts val="2200"/>
            </a:pPr>
            <a:r>
              <a:rPr lang="en" sz="2933" dirty="0"/>
              <a:t>All overflight impacts near airport and away from airport</a:t>
            </a:r>
            <a:endParaRPr sz="2933" dirty="0"/>
          </a:p>
          <a:p>
            <a:pPr lvl="2" indent="-457189">
              <a:buSzPts val="1800"/>
            </a:pPr>
            <a:r>
              <a:rPr lang="en" sz="2400" dirty="0"/>
              <a:t>All air vehicles, to and from all locations</a:t>
            </a:r>
            <a:endParaRPr sz="2400" dirty="0"/>
          </a:p>
          <a:p>
            <a:pPr lvl="2" indent="-457189">
              <a:buSzPts val="1800"/>
            </a:pPr>
            <a:r>
              <a:rPr lang="en" sz="2400" dirty="0"/>
              <a:t>More details in Noise Policy Review comment ID </a:t>
            </a:r>
            <a:r>
              <a:rPr lang="en" sz="2400" u="sng" dirty="0">
                <a:solidFill>
                  <a:schemeClr val="accent5"/>
                </a:solidFill>
                <a:hlinkClick r:id="rId3">
                  <a:extLst>
                    <a:ext uri="{A12FA001-AC4F-418D-AE19-62706E023703}">
                      <ahyp:hlinkClr xmlns:ahyp="http://schemas.microsoft.com/office/drawing/2018/hyperlinkcolor" val="tx"/>
                    </a:ext>
                  </a:extLst>
                </a:hlinkClick>
              </a:rPr>
              <a:t>FAA-2023-0855-2265</a:t>
            </a:r>
            <a:endParaRPr lang="en" sz="2400" u="sng" dirty="0">
              <a:solidFill>
                <a:schemeClr val="accent5"/>
              </a:solidFill>
            </a:endParaRPr>
          </a:p>
          <a:p>
            <a:pPr marL="1371565" lvl="2" indent="0">
              <a:buSzPts val="1800"/>
              <a:buNone/>
            </a:pPr>
            <a:endParaRPr sz="2400" dirty="0"/>
          </a:p>
          <a:p>
            <a:pPr indent="-507987">
              <a:buSzPts val="2400"/>
            </a:pPr>
            <a:r>
              <a:rPr lang="en" sz="3200" dirty="0"/>
              <a:t>Straightforward calculation</a:t>
            </a:r>
            <a:endParaRPr sz="3200" dirty="0"/>
          </a:p>
          <a:p>
            <a:pPr lvl="1" indent="-491054">
              <a:buSzPts val="2200"/>
            </a:pPr>
            <a:r>
              <a:rPr lang="en" sz="2933" dirty="0"/>
              <a:t>3 variables: </a:t>
            </a:r>
            <a:r>
              <a:rPr lang="en" sz="2933" dirty="0" err="1"/>
              <a:t>Lmax</a:t>
            </a:r>
            <a:r>
              <a:rPr lang="en" sz="2933" dirty="0"/>
              <a:t>, Ambient, Penalties</a:t>
            </a:r>
            <a:endParaRPr sz="2933" dirty="0"/>
          </a:p>
        </p:txBody>
      </p:sp>
      <p:sp>
        <p:nvSpPr>
          <p:cNvPr id="169" name="Google Shape;169;p18"/>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fld id="{00000000-1234-1234-1234-123412341234}" type="slidenum">
              <a:rPr lang="en"/>
              <a:pPr/>
              <a:t>55</a:t>
            </a:fld>
            <a:endParaRPr/>
          </a:p>
        </p:txBody>
      </p:sp>
      <p:sp>
        <p:nvSpPr>
          <p:cNvPr id="2" name="Rectangle 1">
            <a:extLst>
              <a:ext uri="{FF2B5EF4-FFF2-40B4-BE49-F238E27FC236}">
                <a16:creationId xmlns:a16="http://schemas.microsoft.com/office/drawing/2014/main" id="{2E0FC36D-FFE6-A349-9749-0E8318D18D42}"/>
              </a:ext>
            </a:extLst>
          </p:cNvPr>
          <p:cNvSpPr/>
          <p:nvPr/>
        </p:nvSpPr>
        <p:spPr>
          <a:xfrm>
            <a:off x="7410365" y="288567"/>
            <a:ext cx="2751652" cy="461665"/>
          </a:xfrm>
          <a:prstGeom prst="rect">
            <a:avLst/>
          </a:prstGeom>
        </p:spPr>
        <p:txBody>
          <a:bodyPr wrap="none">
            <a:spAutoFit/>
          </a:bodyPr>
          <a:lstStyle/>
          <a:p>
            <a:pPr algn="ctr"/>
            <a:r>
              <a:rPr lang="en-US" sz="2400" dirty="0"/>
              <a:t>SESSION SIX (Cont’d)</a:t>
            </a:r>
          </a:p>
        </p:txBody>
      </p:sp>
    </p:spTree>
    <p:extLst>
      <p:ext uri="{BB962C8B-B14F-4D97-AF65-F5344CB8AC3E}">
        <p14:creationId xmlns:p14="http://schemas.microsoft.com/office/powerpoint/2010/main" val="38382739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22"/>
          <p:cNvSpPr txBox="1">
            <a:spLocks noGrp="1"/>
          </p:cNvSpPr>
          <p:nvPr>
            <p:ph type="title"/>
          </p:nvPr>
        </p:nvSpPr>
        <p:spPr>
          <a:xfrm>
            <a:off x="212400" y="288567"/>
            <a:ext cx="11606800" cy="763600"/>
          </a:xfrm>
          <a:prstGeom prst="rect">
            <a:avLst/>
          </a:prstGeom>
        </p:spPr>
        <p:txBody>
          <a:bodyPr spcFirstLastPara="1" vert="horz" wrap="square" lIns="121900" tIns="121900" rIns="121900" bIns="121900" rtlCol="0" anchor="t" anchorCtr="0">
            <a:normAutofit fontScale="90000"/>
          </a:bodyPr>
          <a:lstStyle/>
          <a:p>
            <a:r>
              <a:rPr lang="en"/>
              <a:t>Acronyms and definitions</a:t>
            </a:r>
            <a:endParaRPr/>
          </a:p>
        </p:txBody>
      </p:sp>
      <p:sp>
        <p:nvSpPr>
          <p:cNvPr id="207" name="Google Shape;207;p22"/>
          <p:cNvSpPr txBox="1">
            <a:spLocks noGrp="1"/>
          </p:cNvSpPr>
          <p:nvPr>
            <p:ph type="body" idx="1"/>
          </p:nvPr>
        </p:nvSpPr>
        <p:spPr>
          <a:xfrm>
            <a:off x="110800" y="1171899"/>
            <a:ext cx="11606800" cy="5570523"/>
          </a:xfrm>
          <a:prstGeom prst="rect">
            <a:avLst/>
          </a:prstGeom>
        </p:spPr>
        <p:txBody>
          <a:bodyPr spcFirstLastPara="1" vert="horz" wrap="square" lIns="121900" tIns="121900" rIns="121900" bIns="121900" rtlCol="0" anchor="t" anchorCtr="0">
            <a:noAutofit/>
          </a:bodyPr>
          <a:lstStyle/>
          <a:p>
            <a:pPr indent="-419936">
              <a:lnSpc>
                <a:spcPct val="115000"/>
              </a:lnSpc>
              <a:buSzPct val="100000"/>
            </a:pPr>
            <a:r>
              <a:rPr lang="en" sz="1900" dirty="0"/>
              <a:t>AEDT: Aviation Environmental Design Tool</a:t>
            </a:r>
            <a:endParaRPr sz="1900" dirty="0"/>
          </a:p>
          <a:p>
            <a:pPr indent="-419936">
              <a:lnSpc>
                <a:spcPct val="115000"/>
              </a:lnSpc>
              <a:buSzPct val="100000"/>
            </a:pPr>
            <a:r>
              <a:rPr lang="en" sz="1900" dirty="0"/>
              <a:t>Airport Codes:</a:t>
            </a:r>
            <a:endParaRPr sz="1900" dirty="0"/>
          </a:p>
          <a:p>
            <a:pPr lvl="1" indent="-419936">
              <a:lnSpc>
                <a:spcPct val="115000"/>
              </a:lnSpc>
              <a:buSzPct val="100000"/>
            </a:pPr>
            <a:r>
              <a:rPr lang="en" sz="1900" dirty="0"/>
              <a:t>DFW: Dallas Fort Worth International Airport</a:t>
            </a:r>
            <a:endParaRPr sz="1900" dirty="0"/>
          </a:p>
          <a:p>
            <a:pPr lvl="1" indent="-419936">
              <a:lnSpc>
                <a:spcPct val="115000"/>
              </a:lnSpc>
              <a:buSzPct val="100000"/>
            </a:pPr>
            <a:r>
              <a:rPr lang="en" sz="1900" dirty="0"/>
              <a:t>JWA: John Wayne Airport (FAA code: SNA)</a:t>
            </a:r>
            <a:endParaRPr sz="1900" dirty="0"/>
          </a:p>
          <a:p>
            <a:pPr lvl="1" indent="-419936">
              <a:lnSpc>
                <a:spcPct val="115000"/>
              </a:lnSpc>
              <a:buSzPct val="100000"/>
            </a:pPr>
            <a:r>
              <a:rPr lang="en" sz="1900" dirty="0"/>
              <a:t>LAX: Los Angeles International Airport</a:t>
            </a:r>
            <a:endParaRPr sz="1900" dirty="0"/>
          </a:p>
          <a:p>
            <a:pPr lvl="1" indent="-419936">
              <a:lnSpc>
                <a:spcPct val="115000"/>
              </a:lnSpc>
              <a:buSzPct val="100000"/>
            </a:pPr>
            <a:r>
              <a:rPr lang="en" sz="1900" dirty="0"/>
              <a:t>MSP: Minneapolis-Saint Paul International Airport</a:t>
            </a:r>
            <a:endParaRPr sz="1900" dirty="0"/>
          </a:p>
          <a:p>
            <a:pPr lvl="1" indent="-419936">
              <a:lnSpc>
                <a:spcPct val="115000"/>
              </a:lnSpc>
              <a:buSzPct val="100000"/>
            </a:pPr>
            <a:r>
              <a:rPr lang="en" sz="1900" dirty="0"/>
              <a:t>SEA: Seattle-Tacoma International Airport</a:t>
            </a:r>
            <a:endParaRPr sz="1900" dirty="0"/>
          </a:p>
          <a:p>
            <a:pPr lvl="1" indent="-419936">
              <a:lnSpc>
                <a:spcPct val="115000"/>
              </a:lnSpc>
              <a:buSzPct val="100000"/>
            </a:pPr>
            <a:r>
              <a:rPr lang="en" sz="1900" dirty="0"/>
              <a:t>SFO: San Francisco International Airport</a:t>
            </a:r>
            <a:endParaRPr sz="1900" dirty="0"/>
          </a:p>
          <a:p>
            <a:pPr indent="-419936">
              <a:lnSpc>
                <a:spcPct val="115000"/>
              </a:lnSpc>
              <a:buSzPct val="100000"/>
            </a:pPr>
            <a:r>
              <a:rPr lang="en" sz="1900" dirty="0"/>
              <a:t>ANEEM: </a:t>
            </a:r>
            <a:r>
              <a:rPr lang="en" sz="1900" dirty="0">
                <a:highlight>
                  <a:schemeClr val="lt1"/>
                </a:highlight>
              </a:rPr>
              <a:t>Aircraft Noise Event Extraction Methodology</a:t>
            </a:r>
            <a:endParaRPr sz="1900" dirty="0">
              <a:highlight>
                <a:schemeClr val="lt1"/>
              </a:highlight>
            </a:endParaRPr>
          </a:p>
          <a:p>
            <a:pPr indent="-419936">
              <a:lnSpc>
                <a:spcPct val="115000"/>
              </a:lnSpc>
              <a:buSzPct val="100000"/>
            </a:pPr>
            <a:r>
              <a:rPr lang="en" sz="1900" dirty="0">
                <a:highlight>
                  <a:schemeClr val="lt1"/>
                </a:highlight>
              </a:rPr>
              <a:t>CNEL: same as DNL except for an additional 5 dB penalty for evening hours (7pm-10pm)</a:t>
            </a:r>
            <a:endParaRPr sz="1900" dirty="0">
              <a:highlight>
                <a:schemeClr val="lt1"/>
              </a:highlight>
            </a:endParaRPr>
          </a:p>
          <a:p>
            <a:pPr indent="-419936">
              <a:lnSpc>
                <a:spcPct val="115000"/>
              </a:lnSpc>
              <a:buSzPct val="100000"/>
            </a:pPr>
            <a:r>
              <a:rPr lang="en" sz="1900" dirty="0"/>
              <a:t>DNL: Day </a:t>
            </a:r>
            <a:r>
              <a:rPr lang="en" sz="1900" dirty="0">
                <a:highlight>
                  <a:schemeClr val="lt1"/>
                </a:highlight>
              </a:rPr>
              <a:t>Night Average Sound Level (DNL or </a:t>
            </a:r>
            <a:r>
              <a:rPr lang="en" sz="1900" dirty="0" err="1">
                <a:highlight>
                  <a:schemeClr val="lt1"/>
                </a:highlight>
              </a:rPr>
              <a:t>Ldn</a:t>
            </a:r>
            <a:r>
              <a:rPr lang="en" sz="1900" dirty="0">
                <a:highlight>
                  <a:schemeClr val="lt1"/>
                </a:highlight>
              </a:rPr>
              <a:t>). Cumulative noise exposure over 24-hour period. 10 dB penalty for night hours (10pm-7am)</a:t>
            </a:r>
            <a:endParaRPr sz="1900" dirty="0">
              <a:solidFill>
                <a:srgbClr val="FF0000"/>
              </a:solidFill>
              <a:highlight>
                <a:schemeClr val="lt1"/>
              </a:highlight>
            </a:endParaRPr>
          </a:p>
          <a:p>
            <a:pPr indent="-419936">
              <a:lnSpc>
                <a:spcPct val="115000"/>
              </a:lnSpc>
              <a:buSzPct val="100000"/>
            </a:pPr>
            <a:r>
              <a:rPr lang="en" sz="1900" dirty="0" err="1"/>
              <a:t>Lmax</a:t>
            </a:r>
            <a:r>
              <a:rPr lang="en" sz="1900" dirty="0"/>
              <a:t>: Maximum sound level during a single noise event.</a:t>
            </a:r>
            <a:endParaRPr sz="1900" dirty="0"/>
          </a:p>
          <a:p>
            <a:pPr indent="-419936">
              <a:lnSpc>
                <a:spcPct val="115000"/>
              </a:lnSpc>
              <a:buSzPct val="100000"/>
            </a:pPr>
            <a:r>
              <a:rPr lang="en" sz="1900" dirty="0"/>
              <a:t>N-Above: Number of noise events that exceed a certain noise level.</a:t>
            </a:r>
            <a:endParaRPr sz="1900" dirty="0"/>
          </a:p>
          <a:p>
            <a:pPr indent="-419936">
              <a:lnSpc>
                <a:spcPct val="115000"/>
              </a:lnSpc>
              <a:buSzPct val="100000"/>
            </a:pPr>
            <a:r>
              <a:rPr lang="en" sz="1900" dirty="0"/>
              <a:t>NEPA: National Environmental Policy Act</a:t>
            </a:r>
            <a:endParaRPr sz="1900" dirty="0"/>
          </a:p>
          <a:p>
            <a:pPr indent="-419936">
              <a:lnSpc>
                <a:spcPct val="115000"/>
              </a:lnSpc>
              <a:buSzPct val="100000"/>
            </a:pPr>
            <a:r>
              <a:rPr lang="en" sz="1900" dirty="0"/>
              <a:t>SEL: Sound Exposure Level. Acoustic energy </a:t>
            </a:r>
            <a:r>
              <a:rPr lang="en" sz="1900" dirty="0">
                <a:highlight>
                  <a:schemeClr val="lt1"/>
                </a:highlight>
              </a:rPr>
              <a:t>of a noise event as if the event had occurred within one second.</a:t>
            </a:r>
            <a:endParaRPr sz="1900" dirty="0"/>
          </a:p>
        </p:txBody>
      </p:sp>
      <p:sp>
        <p:nvSpPr>
          <p:cNvPr id="208" name="Google Shape;208;p22"/>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fld id="{00000000-1234-1234-1234-123412341234}" type="slidenum">
              <a:rPr lang="en"/>
              <a:pPr/>
              <a:t>56</a:t>
            </a:fld>
            <a:endParaRPr/>
          </a:p>
        </p:txBody>
      </p:sp>
      <p:sp>
        <p:nvSpPr>
          <p:cNvPr id="2" name="Rectangle 1">
            <a:extLst>
              <a:ext uri="{FF2B5EF4-FFF2-40B4-BE49-F238E27FC236}">
                <a16:creationId xmlns:a16="http://schemas.microsoft.com/office/drawing/2014/main" id="{764E1049-8738-0749-8B9A-48A52AC2F6AB}"/>
              </a:ext>
            </a:extLst>
          </p:cNvPr>
          <p:cNvSpPr/>
          <p:nvPr/>
        </p:nvSpPr>
        <p:spPr>
          <a:xfrm>
            <a:off x="8178992" y="406284"/>
            <a:ext cx="2751652" cy="461665"/>
          </a:xfrm>
          <a:prstGeom prst="rect">
            <a:avLst/>
          </a:prstGeom>
        </p:spPr>
        <p:txBody>
          <a:bodyPr wrap="none">
            <a:spAutoFit/>
          </a:bodyPr>
          <a:lstStyle/>
          <a:p>
            <a:pPr algn="ctr"/>
            <a:r>
              <a:rPr lang="en-US" sz="2400" dirty="0"/>
              <a:t>SESSION SIX (Cont’d)</a:t>
            </a:r>
          </a:p>
        </p:txBody>
      </p:sp>
    </p:spTree>
    <p:extLst>
      <p:ext uri="{BB962C8B-B14F-4D97-AF65-F5344CB8AC3E}">
        <p14:creationId xmlns:p14="http://schemas.microsoft.com/office/powerpoint/2010/main" val="15252249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6B2B6-13FF-3947-99EC-19B201CBB6B2}"/>
              </a:ext>
            </a:extLst>
          </p:cNvPr>
          <p:cNvSpPr>
            <a:spLocks noGrp="1"/>
          </p:cNvSpPr>
          <p:nvPr>
            <p:ph type="title"/>
          </p:nvPr>
        </p:nvSpPr>
        <p:spPr>
          <a:xfrm>
            <a:off x="818322" y="0"/>
            <a:ext cx="10515600" cy="1325563"/>
          </a:xfrm>
        </p:spPr>
        <p:txBody>
          <a:bodyPr/>
          <a:lstStyle/>
          <a:p>
            <a:pPr algn="ctr"/>
            <a:r>
              <a:rPr lang="en-US" sz="4000" b="1" dirty="0"/>
              <a:t>SESSION SEVEN</a:t>
            </a:r>
            <a:br>
              <a:rPr lang="en-US" b="1" dirty="0"/>
            </a:br>
            <a:r>
              <a:rPr lang="en-US" sz="3500" u="sng" dirty="0"/>
              <a:t>Climate Change &amp; Aviation</a:t>
            </a:r>
          </a:p>
        </p:txBody>
      </p:sp>
      <p:sp>
        <p:nvSpPr>
          <p:cNvPr id="3" name="Content Placeholder 2">
            <a:extLst>
              <a:ext uri="{FF2B5EF4-FFF2-40B4-BE49-F238E27FC236}">
                <a16:creationId xmlns:a16="http://schemas.microsoft.com/office/drawing/2014/main" id="{F5A73AB8-835E-7343-91ED-F7A54A4975B9}"/>
              </a:ext>
            </a:extLst>
          </p:cNvPr>
          <p:cNvSpPr>
            <a:spLocks noGrp="1"/>
          </p:cNvSpPr>
          <p:nvPr>
            <p:ph idx="1"/>
          </p:nvPr>
        </p:nvSpPr>
        <p:spPr>
          <a:xfrm>
            <a:off x="92765" y="1325563"/>
            <a:ext cx="11622157" cy="4176712"/>
          </a:xfrm>
        </p:spPr>
        <p:txBody>
          <a:bodyPr>
            <a:noAutofit/>
          </a:bodyPr>
          <a:lstStyle/>
          <a:p>
            <a:r>
              <a:rPr lang="en-US" sz="2200" b="1" dirty="0"/>
              <a:t>Airlines’ “All of the Above” Approach to Decarbonization </a:t>
            </a:r>
          </a:p>
          <a:p>
            <a:pPr lvl="1"/>
            <a:r>
              <a:rPr lang="en-US" sz="2200" dirty="0"/>
              <a:t>Kenley Farmer, Airlines for America</a:t>
            </a:r>
          </a:p>
          <a:p>
            <a:pPr lvl="2"/>
            <a:r>
              <a:rPr lang="en-US" sz="1800" dirty="0"/>
              <a:t>Ongoing efforts to further reduce carbon emissions and other environmental impacts associated with aviation, including U.S. carriers' commitment to achieve net-zero carbon emissions by 2050, implementation of more efficient procedures (in-flight and ground), and addressing non-CO2 impacts. </a:t>
            </a:r>
          </a:p>
          <a:p>
            <a:r>
              <a:rPr lang="en-US" sz="2200" b="1" dirty="0"/>
              <a:t>How AI Can Accelerate Climate Positive Action </a:t>
            </a:r>
          </a:p>
          <a:p>
            <a:pPr lvl="1"/>
            <a:r>
              <a:rPr lang="en-US" sz="2200" dirty="0"/>
              <a:t>Dinesh </a:t>
            </a:r>
            <a:r>
              <a:rPr lang="en-US" sz="2200" dirty="0" err="1"/>
              <a:t>Sanekommu</a:t>
            </a:r>
            <a:r>
              <a:rPr lang="en-US" sz="2200" dirty="0"/>
              <a:t>, Google</a:t>
            </a:r>
          </a:p>
          <a:p>
            <a:pPr lvl="2"/>
            <a:r>
              <a:rPr lang="en-US" sz="1800" dirty="0"/>
              <a:t>Understanding contrail-cirrus through satellite imagery, ADS-B, meteorology, and more. AI can accelerate our understanding and eventual mitigation of contrail-cirrus.  </a:t>
            </a:r>
          </a:p>
          <a:p>
            <a:r>
              <a:rPr lang="en-US" sz="2200" b="1" dirty="0"/>
              <a:t>Enhancing Aviation Environmental Performance Through Improved Decision Making</a:t>
            </a:r>
            <a:r>
              <a:rPr lang="en-US" sz="2200" dirty="0"/>
              <a:t> </a:t>
            </a:r>
          </a:p>
          <a:p>
            <a:pPr lvl="1"/>
            <a:r>
              <a:rPr lang="en-US" sz="2200" dirty="0"/>
              <a:t>Ted Thrasher, The MITRE Corporation</a:t>
            </a:r>
          </a:p>
          <a:p>
            <a:pPr lvl="2"/>
            <a:r>
              <a:rPr lang="en-US" sz="1800" dirty="0"/>
              <a:t>Aviation activity contributes to Earth’s warming through emissions of carbon dioxide (CO2), black carbon (BC), and the formation of persistent warming contrails. MITRE is developing an integrated method that allows aircraft operators to understand the combined climate effect of their operations alongside operating costs and schedule to more rapidly. </a:t>
            </a:r>
          </a:p>
          <a:p>
            <a:r>
              <a:rPr lang="en-US" sz="2200" b="1" dirty="0"/>
              <a:t>Sustainability Framework and NAV CANADA - J</a:t>
            </a:r>
            <a:r>
              <a:rPr lang="en-US" sz="2200" dirty="0"/>
              <a:t>onathan </a:t>
            </a:r>
            <a:r>
              <a:rPr lang="en-US" sz="2200" dirty="0" err="1"/>
              <a:t>Bagg</a:t>
            </a:r>
            <a:r>
              <a:rPr lang="en-US" sz="2200" dirty="0"/>
              <a:t>, NAV CANADA</a:t>
            </a:r>
          </a:p>
        </p:txBody>
      </p:sp>
      <p:sp>
        <p:nvSpPr>
          <p:cNvPr id="4" name="TextBox 3">
            <a:extLst>
              <a:ext uri="{FF2B5EF4-FFF2-40B4-BE49-F238E27FC236}">
                <a16:creationId xmlns:a16="http://schemas.microsoft.com/office/drawing/2014/main" id="{BCCBBF70-274C-A543-8987-4E846D618585}"/>
              </a:ext>
            </a:extLst>
          </p:cNvPr>
          <p:cNvSpPr txBox="1"/>
          <p:nvPr/>
        </p:nvSpPr>
        <p:spPr>
          <a:xfrm>
            <a:off x="2261152" y="6458506"/>
            <a:ext cx="8331200" cy="369332"/>
          </a:xfrm>
          <a:prstGeom prst="rect">
            <a:avLst/>
          </a:prstGeom>
          <a:noFill/>
        </p:spPr>
        <p:txBody>
          <a:bodyPr wrap="square" rtlCol="0">
            <a:spAutoFit/>
          </a:bodyPr>
          <a:lstStyle/>
          <a:p>
            <a:r>
              <a:rPr lang="en-US" dirty="0">
                <a:hlinkClick r:id="rId2"/>
              </a:rPr>
              <a:t>https://anesymposium.aqrc.ucdavis.edu/2024-program-information#ClimateChange</a:t>
            </a:r>
            <a:r>
              <a:rPr lang="en-US" dirty="0"/>
              <a:t> </a:t>
            </a:r>
          </a:p>
        </p:txBody>
      </p:sp>
      <p:sp>
        <p:nvSpPr>
          <p:cNvPr id="5" name="Slide Number Placeholder 4">
            <a:extLst>
              <a:ext uri="{FF2B5EF4-FFF2-40B4-BE49-F238E27FC236}">
                <a16:creationId xmlns:a16="http://schemas.microsoft.com/office/drawing/2014/main" id="{76A7492C-6DB8-B64E-A263-375C469732E4}"/>
              </a:ext>
            </a:extLst>
          </p:cNvPr>
          <p:cNvSpPr>
            <a:spLocks noGrp="1"/>
          </p:cNvSpPr>
          <p:nvPr>
            <p:ph type="sldNum" sz="quarter" idx="12"/>
          </p:nvPr>
        </p:nvSpPr>
        <p:spPr/>
        <p:txBody>
          <a:bodyPr/>
          <a:lstStyle/>
          <a:p>
            <a:fld id="{77F4578E-AB0A-0846-B678-1CAEF8CF63B4}" type="slidenum">
              <a:rPr lang="en-US" smtClean="0"/>
              <a:t>57</a:t>
            </a:fld>
            <a:endParaRPr lang="en-US"/>
          </a:p>
        </p:txBody>
      </p:sp>
    </p:spTree>
    <p:extLst>
      <p:ext uri="{BB962C8B-B14F-4D97-AF65-F5344CB8AC3E}">
        <p14:creationId xmlns:p14="http://schemas.microsoft.com/office/powerpoint/2010/main" val="5359342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A92C1-8F99-6748-ACF8-C663AC1AFCB1}"/>
              </a:ext>
            </a:extLst>
          </p:cNvPr>
          <p:cNvSpPr>
            <a:spLocks noGrp="1"/>
          </p:cNvSpPr>
          <p:nvPr>
            <p:ph type="title"/>
          </p:nvPr>
        </p:nvSpPr>
        <p:spPr/>
        <p:txBody>
          <a:bodyPr>
            <a:normAutofit/>
          </a:bodyPr>
          <a:lstStyle/>
          <a:p>
            <a:pPr algn="ctr"/>
            <a:r>
              <a:rPr lang="en-US" sz="3500" b="1" dirty="0"/>
              <a:t>SESSION EIGHT</a:t>
            </a:r>
            <a:br>
              <a:rPr lang="en-US" sz="3000" b="1" dirty="0"/>
            </a:br>
            <a:r>
              <a:rPr lang="en-US" sz="3000" u="sng" dirty="0"/>
              <a:t>Measuring and Modeling Air Quality Emissions</a:t>
            </a:r>
          </a:p>
        </p:txBody>
      </p:sp>
      <p:sp>
        <p:nvSpPr>
          <p:cNvPr id="3" name="Content Placeholder 2">
            <a:extLst>
              <a:ext uri="{FF2B5EF4-FFF2-40B4-BE49-F238E27FC236}">
                <a16:creationId xmlns:a16="http://schemas.microsoft.com/office/drawing/2014/main" id="{0C7CE671-DFB8-864C-B06D-4EC0B7E4C713}"/>
              </a:ext>
            </a:extLst>
          </p:cNvPr>
          <p:cNvSpPr>
            <a:spLocks noGrp="1"/>
          </p:cNvSpPr>
          <p:nvPr>
            <p:ph idx="1"/>
          </p:nvPr>
        </p:nvSpPr>
        <p:spPr>
          <a:xfrm>
            <a:off x="159026" y="1690688"/>
            <a:ext cx="11194774" cy="3950873"/>
          </a:xfrm>
        </p:spPr>
        <p:txBody>
          <a:bodyPr>
            <a:normAutofit/>
          </a:bodyPr>
          <a:lstStyle/>
          <a:p>
            <a:r>
              <a:rPr lang="en-US" sz="2000" b="1" dirty="0"/>
              <a:t>Monitoring Airport Emissions - </a:t>
            </a:r>
            <a:r>
              <a:rPr lang="en-US" sz="2000" dirty="0"/>
              <a:t>Maggie </a:t>
            </a:r>
            <a:r>
              <a:rPr lang="en-US" sz="2000" dirty="0" err="1"/>
              <a:t>Isied</a:t>
            </a:r>
            <a:r>
              <a:rPr lang="en-US" sz="2000" dirty="0"/>
              <a:t>, Clarity Movement</a:t>
            </a:r>
          </a:p>
          <a:p>
            <a:pPr lvl="1"/>
            <a:r>
              <a:rPr lang="en-US" sz="1600" dirty="0"/>
              <a:t>Air quality measurement includes a variety of technologies and methods and provides a means to empower the community and industry to achieve healthier communities and improved operations with data. Factors presented to consider when using low-cost sensor technology and the pros and cons of using this monitoring technique to evaluate airport emissions.</a:t>
            </a:r>
          </a:p>
          <a:p>
            <a:r>
              <a:rPr lang="en-US" sz="2000" b="1" dirty="0"/>
              <a:t>Decoding Airport Emissions:  Analysis Using the Aviation Environmental Design Tool (AEDT) </a:t>
            </a:r>
          </a:p>
          <a:p>
            <a:pPr lvl="1"/>
            <a:r>
              <a:rPr lang="en-US" sz="2000" dirty="0"/>
              <a:t>Gwen Pelletier, CDM Smith</a:t>
            </a:r>
          </a:p>
          <a:p>
            <a:pPr lvl="2"/>
            <a:r>
              <a:rPr lang="en-US" sz="1600" dirty="0"/>
              <a:t>Analysis Using the Aviation Environmental Design Tool (AEDT) – can provide a comprehensive view of emissions from all parts of an airplane’s journey and airport-based activities.  FAA’s required method for evaluating the air quality impacts of aviation, such as by estimating criteria air pollutant and GHG emissions and dispersed pollutant concentrations.   </a:t>
            </a:r>
          </a:p>
          <a:p>
            <a:r>
              <a:rPr lang="en-US" sz="2000" b="1" dirty="0"/>
              <a:t>Community Measurements of Aviation-related Ambient Air Quality </a:t>
            </a:r>
          </a:p>
          <a:p>
            <a:pPr lvl="1"/>
            <a:r>
              <a:rPr lang="en-US" sz="2000" dirty="0"/>
              <a:t>Kevin Lane, Boston University School of Public Health (Ultrafine Particle Research)</a:t>
            </a:r>
          </a:p>
          <a:p>
            <a:pPr lvl="2"/>
            <a:r>
              <a:rPr lang="en-US" sz="1600" dirty="0"/>
              <a:t>In this study they monitored and modeled UFP using stationary and monitoring to conduct source attribution to quantify inflight and ground-based aviation-related contributions to ambient air quality.  </a:t>
            </a:r>
          </a:p>
        </p:txBody>
      </p:sp>
      <p:sp>
        <p:nvSpPr>
          <p:cNvPr id="4" name="TextBox 3">
            <a:extLst>
              <a:ext uri="{FF2B5EF4-FFF2-40B4-BE49-F238E27FC236}">
                <a16:creationId xmlns:a16="http://schemas.microsoft.com/office/drawing/2014/main" id="{06A3D3FD-690F-8742-A4BB-920AFE7F42BD}"/>
              </a:ext>
            </a:extLst>
          </p:cNvPr>
          <p:cNvSpPr txBox="1"/>
          <p:nvPr/>
        </p:nvSpPr>
        <p:spPr>
          <a:xfrm>
            <a:off x="2199861" y="6228521"/>
            <a:ext cx="9309100" cy="369332"/>
          </a:xfrm>
          <a:prstGeom prst="rect">
            <a:avLst/>
          </a:prstGeom>
          <a:noFill/>
        </p:spPr>
        <p:txBody>
          <a:bodyPr wrap="square" rtlCol="0">
            <a:spAutoFit/>
          </a:bodyPr>
          <a:lstStyle/>
          <a:p>
            <a:r>
              <a:rPr lang="en-US" dirty="0">
                <a:hlinkClick r:id="rId2"/>
              </a:rPr>
              <a:t>https://anesymposium.aqrc.ucdavis.edu/2024-program-information#AQEmissions</a:t>
            </a:r>
            <a:r>
              <a:rPr lang="en-US" dirty="0"/>
              <a:t> </a:t>
            </a:r>
          </a:p>
        </p:txBody>
      </p:sp>
      <p:sp>
        <p:nvSpPr>
          <p:cNvPr id="5" name="Slide Number Placeholder 4">
            <a:extLst>
              <a:ext uri="{FF2B5EF4-FFF2-40B4-BE49-F238E27FC236}">
                <a16:creationId xmlns:a16="http://schemas.microsoft.com/office/drawing/2014/main" id="{DB0B3061-D532-014B-A6C2-ABA4E9CFA430}"/>
              </a:ext>
            </a:extLst>
          </p:cNvPr>
          <p:cNvSpPr>
            <a:spLocks noGrp="1"/>
          </p:cNvSpPr>
          <p:nvPr>
            <p:ph type="sldNum" sz="quarter" idx="12"/>
          </p:nvPr>
        </p:nvSpPr>
        <p:spPr/>
        <p:txBody>
          <a:bodyPr/>
          <a:lstStyle/>
          <a:p>
            <a:fld id="{77F4578E-AB0A-0846-B678-1CAEF8CF63B4}" type="slidenum">
              <a:rPr lang="en-US" smtClean="0"/>
              <a:t>58</a:t>
            </a:fld>
            <a:endParaRPr lang="en-US"/>
          </a:p>
        </p:txBody>
      </p:sp>
    </p:spTree>
    <p:extLst>
      <p:ext uri="{BB962C8B-B14F-4D97-AF65-F5344CB8AC3E}">
        <p14:creationId xmlns:p14="http://schemas.microsoft.com/office/powerpoint/2010/main" val="19106352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1B1E0-217C-9A4C-BA05-3C8F4713578F}"/>
              </a:ext>
            </a:extLst>
          </p:cNvPr>
          <p:cNvSpPr>
            <a:spLocks noGrp="1"/>
          </p:cNvSpPr>
          <p:nvPr>
            <p:ph type="title"/>
          </p:nvPr>
        </p:nvSpPr>
        <p:spPr>
          <a:xfrm>
            <a:off x="160020" y="365125"/>
            <a:ext cx="12031980" cy="1325563"/>
          </a:xfrm>
        </p:spPr>
        <p:txBody>
          <a:bodyPr>
            <a:normAutofit fontScale="90000"/>
          </a:bodyPr>
          <a:lstStyle/>
          <a:p>
            <a:pPr algn="ctr"/>
            <a:r>
              <a:rPr lang="en-US" sz="3900" b="1" dirty="0"/>
              <a:t>SESSION NINE/ KEYNOTE SPEAKER</a:t>
            </a:r>
            <a:br>
              <a:rPr lang="en-US" dirty="0"/>
            </a:br>
            <a:r>
              <a:rPr lang="en-US" sz="3300" u="sng" dirty="0"/>
              <a:t>Leaded Aviation Gasoline Exposure Risk in San Jose, CA​</a:t>
            </a:r>
            <a:br>
              <a:rPr lang="en-US" sz="3300" dirty="0"/>
            </a:br>
            <a:r>
              <a:rPr lang="en-US" sz="2800" dirty="0"/>
              <a:t>Cindy Chavez, Santa Clara County Board of Supervisors, District 2 Representative</a:t>
            </a:r>
          </a:p>
        </p:txBody>
      </p:sp>
      <p:sp>
        <p:nvSpPr>
          <p:cNvPr id="3" name="Content Placeholder 2">
            <a:extLst>
              <a:ext uri="{FF2B5EF4-FFF2-40B4-BE49-F238E27FC236}">
                <a16:creationId xmlns:a16="http://schemas.microsoft.com/office/drawing/2014/main" id="{192FD989-AB7A-4442-81F8-89F41160F228}"/>
              </a:ext>
            </a:extLst>
          </p:cNvPr>
          <p:cNvSpPr>
            <a:spLocks noGrp="1"/>
          </p:cNvSpPr>
          <p:nvPr>
            <p:ph idx="1"/>
          </p:nvPr>
        </p:nvSpPr>
        <p:spPr>
          <a:xfrm>
            <a:off x="5102087" y="2376488"/>
            <a:ext cx="6406101" cy="4481512"/>
          </a:xfrm>
        </p:spPr>
        <p:txBody>
          <a:bodyPr>
            <a:normAutofit/>
          </a:bodyPr>
          <a:lstStyle/>
          <a:p>
            <a:pPr fontAlgn="base"/>
            <a:r>
              <a:rPr lang="en-US" sz="2500" dirty="0"/>
              <a:t>San Jose – District 2 – Santa Clara​ - Most tightly packed and urbanized of the 5 districts​</a:t>
            </a:r>
          </a:p>
          <a:p>
            <a:pPr fontAlgn="base"/>
            <a:r>
              <a:rPr lang="en-US" sz="2500" dirty="0"/>
              <a:t>Reid-Hillview Airport (1 of 2 airports in area)​ - 1937:  Opened for private use​</a:t>
            </a:r>
          </a:p>
          <a:p>
            <a:pPr fontAlgn="base"/>
            <a:r>
              <a:rPr lang="en-US" sz="2500" dirty="0"/>
              <a:t>General Aviation Airport  - approx. 200 acres​</a:t>
            </a:r>
          </a:p>
          <a:p>
            <a:pPr fontAlgn="base"/>
            <a:r>
              <a:rPr lang="en-US" sz="2500" dirty="0"/>
              <a:t>Small aircraft only.  Training for amateur pilots​</a:t>
            </a:r>
          </a:p>
          <a:p>
            <a:pPr marL="0" indent="0">
              <a:buNone/>
            </a:pPr>
            <a:endParaRPr lang="en-US" dirty="0"/>
          </a:p>
        </p:txBody>
      </p:sp>
      <p:sp>
        <p:nvSpPr>
          <p:cNvPr id="5" name="AutoShape 2" descr="An aerial view of a city&#10;&#10;Description automatically generated">
            <a:extLst>
              <a:ext uri="{FF2B5EF4-FFF2-40B4-BE49-F238E27FC236}">
                <a16:creationId xmlns:a16="http://schemas.microsoft.com/office/drawing/2014/main" id="{936FD09C-E513-3C45-A8EC-6D26686024A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73351680-11AF-9546-8E60-664F1C13F2D8}"/>
              </a:ext>
            </a:extLst>
          </p:cNvPr>
          <p:cNvPicPr>
            <a:picLocks noChangeAspect="1"/>
          </p:cNvPicPr>
          <p:nvPr/>
        </p:nvPicPr>
        <p:blipFill>
          <a:blip r:embed="rId2"/>
          <a:stretch>
            <a:fillRect/>
          </a:stretch>
        </p:blipFill>
        <p:spPr>
          <a:xfrm>
            <a:off x="166723" y="1984068"/>
            <a:ext cx="4606807" cy="2985497"/>
          </a:xfrm>
          <a:prstGeom prst="rect">
            <a:avLst/>
          </a:prstGeom>
        </p:spPr>
      </p:pic>
      <p:sp>
        <p:nvSpPr>
          <p:cNvPr id="4" name="TextBox 3">
            <a:extLst>
              <a:ext uri="{FF2B5EF4-FFF2-40B4-BE49-F238E27FC236}">
                <a16:creationId xmlns:a16="http://schemas.microsoft.com/office/drawing/2014/main" id="{2D561032-F979-3542-AFE9-5D94D5692834}"/>
              </a:ext>
            </a:extLst>
          </p:cNvPr>
          <p:cNvSpPr txBox="1"/>
          <p:nvPr/>
        </p:nvSpPr>
        <p:spPr>
          <a:xfrm>
            <a:off x="1873250" y="6172200"/>
            <a:ext cx="7759700" cy="369332"/>
          </a:xfrm>
          <a:prstGeom prst="rect">
            <a:avLst/>
          </a:prstGeom>
          <a:noFill/>
        </p:spPr>
        <p:txBody>
          <a:bodyPr wrap="square" rtlCol="0">
            <a:spAutoFit/>
          </a:bodyPr>
          <a:lstStyle/>
          <a:p>
            <a:r>
              <a:rPr lang="en-US" dirty="0">
                <a:hlinkClick r:id="rId3"/>
              </a:rPr>
              <a:t>https://anesymposium.aqrc.ucdavis.edu/2024-program-information#Keynote</a:t>
            </a:r>
            <a:r>
              <a:rPr lang="en-US" dirty="0"/>
              <a:t> </a:t>
            </a:r>
          </a:p>
        </p:txBody>
      </p:sp>
      <p:sp>
        <p:nvSpPr>
          <p:cNvPr id="6" name="Slide Number Placeholder 5">
            <a:extLst>
              <a:ext uri="{FF2B5EF4-FFF2-40B4-BE49-F238E27FC236}">
                <a16:creationId xmlns:a16="http://schemas.microsoft.com/office/drawing/2014/main" id="{2FD2778B-4F52-9949-9FAC-0D14CD0A4F64}"/>
              </a:ext>
            </a:extLst>
          </p:cNvPr>
          <p:cNvSpPr>
            <a:spLocks noGrp="1"/>
          </p:cNvSpPr>
          <p:nvPr>
            <p:ph type="sldNum" sz="quarter" idx="12"/>
          </p:nvPr>
        </p:nvSpPr>
        <p:spPr/>
        <p:txBody>
          <a:bodyPr/>
          <a:lstStyle/>
          <a:p>
            <a:fld id="{77F4578E-AB0A-0846-B678-1CAEF8CF63B4}" type="slidenum">
              <a:rPr lang="en-US" smtClean="0"/>
              <a:t>59</a:t>
            </a:fld>
            <a:endParaRPr lang="en-US"/>
          </a:p>
        </p:txBody>
      </p:sp>
    </p:spTree>
    <p:extLst>
      <p:ext uri="{BB962C8B-B14F-4D97-AF65-F5344CB8AC3E}">
        <p14:creationId xmlns:p14="http://schemas.microsoft.com/office/powerpoint/2010/main" val="10469095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7575AC05-94ED-F2B5-7BA3-69AD19FA3EE0}"/>
              </a:ext>
            </a:extLst>
          </p:cNvPr>
          <p:cNvSpPr txBox="1">
            <a:spLocks/>
          </p:cNvSpPr>
          <p:nvPr/>
        </p:nvSpPr>
        <p:spPr>
          <a:xfrm>
            <a:off x="522909" y="906009"/>
            <a:ext cx="10770726" cy="127833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sz="3000" b="1" dirty="0">
                <a:solidFill>
                  <a:srgbClr val="000000"/>
                </a:solidFill>
                <a:latin typeface="Calibri" panose="020F0502020204030204" pitchFamily="34" charset="0"/>
                <a:ea typeface="Roboto" panose="02000000000000000000" pitchFamily="2" charset="0"/>
                <a:cs typeface="Calibri" panose="020F0502020204030204" pitchFamily="34" charset="0"/>
              </a:rPr>
              <a:t>FAA and AICA Noise Policy Review Webinar </a:t>
            </a:r>
          </a:p>
          <a:p>
            <a:pPr algn="ctr"/>
            <a:r>
              <a:rPr lang="en-US" sz="3000" b="1" dirty="0">
                <a:solidFill>
                  <a:srgbClr val="000000"/>
                </a:solidFill>
                <a:latin typeface="Calibri" panose="020F0502020204030204" pitchFamily="34" charset="0"/>
                <a:ea typeface="Roboto" panose="02000000000000000000" pitchFamily="2" charset="0"/>
                <a:cs typeface="Calibri" panose="020F0502020204030204" pitchFamily="34" charset="0"/>
              </a:rPr>
              <a:t>A Community Engagement Example</a:t>
            </a:r>
            <a:endParaRPr lang="en-US" sz="3000" dirty="0">
              <a:latin typeface="Calibri" panose="020F0502020204030204" pitchFamily="34" charset="0"/>
              <a:ea typeface="Roboto" panose="02000000000000000000" pitchFamily="2" charset="0"/>
              <a:cs typeface="Calibri" panose="020F0502020204030204" pitchFamily="34" charset="0"/>
            </a:endParaRPr>
          </a:p>
          <a:p>
            <a:pPr algn="ctr"/>
            <a:endParaRPr lang="en-US" sz="4000" dirty="0">
              <a:latin typeface="Britannic Bold" panose="020B0903060703020204" pitchFamily="34" charset="0"/>
            </a:endParaRPr>
          </a:p>
        </p:txBody>
      </p:sp>
      <p:sp>
        <p:nvSpPr>
          <p:cNvPr id="8" name="Content Placeholder 2">
            <a:extLst>
              <a:ext uri="{FF2B5EF4-FFF2-40B4-BE49-F238E27FC236}">
                <a16:creationId xmlns:a16="http://schemas.microsoft.com/office/drawing/2014/main" id="{CAF6B015-D22C-5E15-DE91-54D3E8D2051B}"/>
              </a:ext>
            </a:extLst>
          </p:cNvPr>
          <p:cNvSpPr txBox="1">
            <a:spLocks/>
          </p:cNvSpPr>
          <p:nvPr/>
        </p:nvSpPr>
        <p:spPr>
          <a:xfrm>
            <a:off x="724445" y="3467244"/>
            <a:ext cx="10770726" cy="20449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5400" b="1" i="1" dirty="0">
              <a:latin typeface="Calibri" panose="020F0502020204030204" pitchFamily="34" charset="0"/>
              <a:cs typeface="Calibri" panose="020F0502020204030204" pitchFamily="34" charset="0"/>
            </a:endParaRPr>
          </a:p>
        </p:txBody>
      </p:sp>
      <p:sp>
        <p:nvSpPr>
          <p:cNvPr id="9" name="Title 7">
            <a:extLst>
              <a:ext uri="{FF2B5EF4-FFF2-40B4-BE49-F238E27FC236}">
                <a16:creationId xmlns:a16="http://schemas.microsoft.com/office/drawing/2014/main" id="{E1F40C3B-337A-0420-2DED-8338015B9725}"/>
              </a:ext>
            </a:extLst>
          </p:cNvPr>
          <p:cNvSpPr>
            <a:spLocks noGrp="1"/>
          </p:cNvSpPr>
          <p:nvPr>
            <p:ph type="title"/>
          </p:nvPr>
        </p:nvSpPr>
        <p:spPr>
          <a:xfrm>
            <a:off x="0" y="2002134"/>
            <a:ext cx="11816547" cy="762030"/>
          </a:xfrm>
        </p:spPr>
        <p:txBody>
          <a:bodyPr>
            <a:normAutofit/>
          </a:bodyPr>
          <a:lstStyle/>
          <a:p>
            <a:pPr algn="ctr"/>
            <a:r>
              <a:rPr lang="en-US" sz="2000" dirty="0">
                <a:solidFill>
                  <a:srgbClr val="000000"/>
                </a:solidFill>
                <a:latin typeface="Calibri" panose="020F0502020204030204" pitchFamily="34" charset="0"/>
                <a:cs typeface="Calibri" panose="020F0502020204030204" pitchFamily="34" charset="0"/>
              </a:rPr>
              <a:t>Don Scata | Federal Aviation Administration (FAA) </a:t>
            </a:r>
            <a:br>
              <a:rPr lang="en-US" sz="2000" i="0" u="none" strike="noStrike" dirty="0">
                <a:solidFill>
                  <a:srgbClr val="000000"/>
                </a:solidFill>
                <a:effectLst/>
                <a:latin typeface="Calibri" panose="020F0502020204030204" pitchFamily="34" charset="0"/>
                <a:cs typeface="Calibri" panose="020F0502020204030204" pitchFamily="34" charset="0"/>
              </a:rPr>
            </a:br>
            <a:r>
              <a:rPr lang="en-US" sz="2000" i="0" u="none" strike="noStrike" dirty="0">
                <a:solidFill>
                  <a:srgbClr val="000000"/>
                </a:solidFill>
                <a:effectLst/>
                <a:latin typeface="Calibri" panose="020F0502020204030204" pitchFamily="34" charset="0"/>
                <a:cs typeface="Calibri" panose="020F0502020204030204" pitchFamily="34" charset="0"/>
              </a:rPr>
              <a:t>Darlene Yaplee | Aviation-Impacted Communities Alliance (AICA)</a:t>
            </a:r>
          </a:p>
        </p:txBody>
      </p:sp>
      <p:pic>
        <p:nvPicPr>
          <p:cNvPr id="11" name="Picture 10">
            <a:extLst>
              <a:ext uri="{FF2B5EF4-FFF2-40B4-BE49-F238E27FC236}">
                <a16:creationId xmlns:a16="http://schemas.microsoft.com/office/drawing/2014/main" id="{651726A9-C3F3-4688-392A-E4A7DBBE33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7195" y="965814"/>
            <a:ext cx="1005088" cy="1036320"/>
          </a:xfrm>
          <a:prstGeom prst="rect">
            <a:avLst/>
          </a:prstGeom>
        </p:spPr>
      </p:pic>
      <p:sp>
        <p:nvSpPr>
          <p:cNvPr id="2" name="Rectangle 1">
            <a:extLst>
              <a:ext uri="{FF2B5EF4-FFF2-40B4-BE49-F238E27FC236}">
                <a16:creationId xmlns:a16="http://schemas.microsoft.com/office/drawing/2014/main" id="{3F72309D-3C0E-B24D-9221-D300B33D2213}"/>
              </a:ext>
            </a:extLst>
          </p:cNvPr>
          <p:cNvSpPr/>
          <p:nvPr/>
        </p:nvSpPr>
        <p:spPr>
          <a:xfrm>
            <a:off x="403069" y="3090178"/>
            <a:ext cx="11413478" cy="3170099"/>
          </a:xfrm>
          <a:prstGeom prst="rect">
            <a:avLst/>
          </a:prstGeom>
        </p:spPr>
        <p:txBody>
          <a:bodyPr wrap="square">
            <a:spAutoFit/>
          </a:bodyPr>
          <a:lstStyle/>
          <a:p>
            <a:r>
              <a:rPr lang="en-US" sz="2000" b="1" dirty="0">
                <a:latin typeface="Archivo" panose="020B0503020202020B04" pitchFamily="34" charset="77"/>
              </a:rPr>
              <a:t>The Webinar – Purpose</a:t>
            </a:r>
          </a:p>
          <a:p>
            <a:pPr marL="285750" indent="-285750">
              <a:buFontTx/>
              <a:buChar char="-"/>
            </a:pPr>
            <a:r>
              <a:rPr lang="en-US" sz="2000" dirty="0">
                <a:solidFill>
                  <a:srgbClr val="000000"/>
                </a:solidFill>
                <a:latin typeface="Roboto" panose="02000000000000000000" pitchFamily="2" charset="0"/>
                <a:ea typeface="Roboto" panose="02000000000000000000" pitchFamily="2" charset="0"/>
              </a:rPr>
              <a:t>Discuss the FAA Noise Policy Review framework and to facilitate the submission of meaningful comments by members of local communities who are substantially affected by aircraft noise and noise impacts. </a:t>
            </a:r>
          </a:p>
          <a:p>
            <a:r>
              <a:rPr lang="en-US" sz="2000" b="1" dirty="0">
                <a:latin typeface="Archivo" panose="020B0503020202020B04" pitchFamily="34" charset="77"/>
              </a:rPr>
              <a:t>Protocols</a:t>
            </a:r>
          </a:p>
          <a:p>
            <a:pPr>
              <a:buClr>
                <a:schemeClr val="tx2"/>
              </a:buClr>
              <a:buSzPct val="70000"/>
            </a:pPr>
            <a:r>
              <a:rPr lang="en-US" sz="2000" dirty="0">
                <a:solidFill>
                  <a:srgbClr val="000000"/>
                </a:solidFill>
                <a:latin typeface="Roboto" panose="02000000000000000000" pitchFamily="2" charset="0"/>
                <a:ea typeface="Roboto" panose="02000000000000000000" pitchFamily="2" charset="0"/>
              </a:rPr>
              <a:t>- </a:t>
            </a:r>
            <a:r>
              <a:rPr lang="en-US" sz="2000" dirty="0">
                <a:latin typeface="Roboto" panose="02000000000000000000" pitchFamily="2" charset="0"/>
                <a:ea typeface="Roboto" panose="02000000000000000000" pitchFamily="2" charset="0"/>
              </a:rPr>
              <a:t>FMCS served as impartial moderators and led the discussion</a:t>
            </a:r>
          </a:p>
          <a:p>
            <a:pPr>
              <a:buClr>
                <a:schemeClr val="tx2"/>
              </a:buClr>
              <a:buSzPct val="70000"/>
            </a:pPr>
            <a:r>
              <a:rPr lang="en-US" sz="2000" dirty="0">
                <a:latin typeface="Roboto" panose="02000000000000000000" pitchFamily="2" charset="0"/>
                <a:ea typeface="Roboto" panose="02000000000000000000" pitchFamily="2" charset="0"/>
                <a:cs typeface="Times New Roman" panose="02020603050405020304" pitchFamily="18" charset="0"/>
              </a:rPr>
              <a:t>- No press was present</a:t>
            </a:r>
          </a:p>
          <a:p>
            <a:pPr>
              <a:buClr>
                <a:schemeClr val="tx2"/>
              </a:buClr>
              <a:buSzPct val="70000"/>
            </a:pPr>
            <a:r>
              <a:rPr lang="en-US" sz="2000" dirty="0">
                <a:latin typeface="Roboto" panose="02000000000000000000" pitchFamily="2" charset="0"/>
                <a:ea typeface="Roboto" panose="02000000000000000000" pitchFamily="2" charset="0"/>
                <a:cs typeface="Times New Roman" panose="02020603050405020304" pitchFamily="18" charset="0"/>
              </a:rPr>
              <a:t>- Recordings of any kind were not allowed</a:t>
            </a:r>
          </a:p>
          <a:p>
            <a:pPr>
              <a:buClr>
                <a:schemeClr val="tx2"/>
              </a:buClr>
              <a:buSzPct val="70000"/>
            </a:pPr>
            <a:r>
              <a:rPr lang="en-US" sz="2000" dirty="0">
                <a:solidFill>
                  <a:srgbClr val="000000"/>
                </a:solidFill>
                <a:latin typeface="Roboto" panose="02000000000000000000" pitchFamily="2" charset="0"/>
                <a:ea typeface="Roboto" panose="02000000000000000000" pitchFamily="2" charset="0"/>
              </a:rPr>
              <a:t>- Prepared questions and live follow up questions</a:t>
            </a:r>
          </a:p>
          <a:p>
            <a:pPr marL="800100" lvl="1" indent="-342900">
              <a:buClr>
                <a:schemeClr val="tx2"/>
              </a:buClr>
              <a:buSzPct val="70000"/>
              <a:buFont typeface="Arial" panose="020B0604020202020204" pitchFamily="34" charset="0"/>
              <a:buChar char="•"/>
            </a:pPr>
            <a:r>
              <a:rPr lang="en-US" sz="2000" dirty="0">
                <a:solidFill>
                  <a:srgbClr val="000000"/>
                </a:solidFill>
                <a:latin typeface="Roboto" panose="02000000000000000000" pitchFamily="2" charset="0"/>
                <a:ea typeface="Roboto" panose="02000000000000000000" pitchFamily="2" charset="0"/>
              </a:rPr>
              <a:t>Five categories: metrics and thresholds, applicability/retroactivity, health effects, external engagement, and accessibility</a:t>
            </a:r>
            <a:endParaRPr lang="en-US" sz="2000" dirty="0">
              <a:latin typeface="Roboto" panose="02000000000000000000" pitchFamily="2" charset="0"/>
              <a:ea typeface="Roboto" panose="02000000000000000000" pitchFamily="2" charset="0"/>
            </a:endParaRPr>
          </a:p>
        </p:txBody>
      </p:sp>
      <p:sp>
        <p:nvSpPr>
          <p:cNvPr id="3" name="Rectangle 2">
            <a:extLst>
              <a:ext uri="{FF2B5EF4-FFF2-40B4-BE49-F238E27FC236}">
                <a16:creationId xmlns:a16="http://schemas.microsoft.com/office/drawing/2014/main" id="{504C3677-2B1E-B843-B28F-8EBCD08A03D0}"/>
              </a:ext>
            </a:extLst>
          </p:cNvPr>
          <p:cNvSpPr/>
          <p:nvPr/>
        </p:nvSpPr>
        <p:spPr>
          <a:xfrm>
            <a:off x="522909" y="358530"/>
            <a:ext cx="10972261" cy="461665"/>
          </a:xfrm>
          <a:prstGeom prst="rect">
            <a:avLst/>
          </a:prstGeom>
        </p:spPr>
        <p:txBody>
          <a:bodyPr wrap="square">
            <a:spAutoFit/>
          </a:bodyPr>
          <a:lstStyle/>
          <a:p>
            <a:pPr algn="ctr"/>
            <a:r>
              <a:rPr lang="en-US" sz="2400" dirty="0"/>
              <a:t>SESSION ONE (Cont’d)</a:t>
            </a:r>
          </a:p>
        </p:txBody>
      </p:sp>
      <p:sp>
        <p:nvSpPr>
          <p:cNvPr id="12" name="Slide Number Placeholder 11">
            <a:extLst>
              <a:ext uri="{FF2B5EF4-FFF2-40B4-BE49-F238E27FC236}">
                <a16:creationId xmlns:a16="http://schemas.microsoft.com/office/drawing/2014/main" id="{CBB808EF-AFB7-C342-9448-B448AA43A21B}"/>
              </a:ext>
            </a:extLst>
          </p:cNvPr>
          <p:cNvSpPr>
            <a:spLocks noGrp="1"/>
          </p:cNvSpPr>
          <p:nvPr>
            <p:ph type="sldNum" sz="quarter" idx="12"/>
          </p:nvPr>
        </p:nvSpPr>
        <p:spPr/>
        <p:txBody>
          <a:bodyPr/>
          <a:lstStyle/>
          <a:p>
            <a:fld id="{77F4578E-AB0A-0846-B678-1CAEF8CF63B4}" type="slidenum">
              <a:rPr lang="en-US" smtClean="0"/>
              <a:t>6</a:t>
            </a:fld>
            <a:endParaRPr lang="en-US"/>
          </a:p>
        </p:txBody>
      </p:sp>
    </p:spTree>
    <p:extLst>
      <p:ext uri="{BB962C8B-B14F-4D97-AF65-F5344CB8AC3E}">
        <p14:creationId xmlns:p14="http://schemas.microsoft.com/office/powerpoint/2010/main" val="15940320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8FC28-E0BD-4387-B8BE-9965D1A57FF1}"/>
              </a:ext>
            </a:extLst>
          </p:cNvPr>
          <p:cNvSpPr>
            <a:spLocks noGrp="1"/>
          </p:cNvSpPr>
          <p:nvPr>
            <p:ph type="title"/>
          </p:nvPr>
        </p:nvSpPr>
        <p:spPr>
          <a:xfrm>
            <a:off x="99152" y="472889"/>
            <a:ext cx="7592566" cy="887896"/>
          </a:xfrm>
        </p:spPr>
        <p:txBody>
          <a:bodyPr>
            <a:normAutofit/>
          </a:bodyPr>
          <a:lstStyle/>
          <a:p>
            <a:r>
              <a:rPr lang="en-US" sz="3600" dirty="0"/>
              <a:t>Concerns from residents</a:t>
            </a:r>
          </a:p>
        </p:txBody>
      </p:sp>
      <p:sp>
        <p:nvSpPr>
          <p:cNvPr id="3" name="Text Placeholder 2">
            <a:extLst>
              <a:ext uri="{FF2B5EF4-FFF2-40B4-BE49-F238E27FC236}">
                <a16:creationId xmlns:a16="http://schemas.microsoft.com/office/drawing/2014/main" id="{FED19BCA-B61F-4EA6-A1FB-CCA3BD8506FB}"/>
              </a:ext>
            </a:extLst>
          </p:cNvPr>
          <p:cNvSpPr>
            <a:spLocks noGrp="1"/>
          </p:cNvSpPr>
          <p:nvPr>
            <p:ph type="body" idx="1"/>
          </p:nvPr>
        </p:nvSpPr>
        <p:spPr>
          <a:xfrm>
            <a:off x="205170" y="1405804"/>
            <a:ext cx="5913028" cy="3607641"/>
          </a:xfrm>
        </p:spPr>
        <p:txBody>
          <a:bodyPr>
            <a:noAutofit/>
          </a:bodyPr>
          <a:lstStyle/>
          <a:p>
            <a:pPr marL="285750" indent="-285750">
              <a:buFont typeface="Arial" panose="020B0604020202020204" pitchFamily="34" charset="0"/>
              <a:buChar char="•"/>
            </a:pPr>
            <a:r>
              <a:rPr lang="en-US" sz="2000" dirty="0"/>
              <a:t>Surrounded by neighborhood, single-family homes, apartments/condos</a:t>
            </a:r>
          </a:p>
          <a:p>
            <a:pPr marL="285750" indent="-285750">
              <a:buFont typeface="Arial" panose="020B0604020202020204" pitchFamily="34" charset="0"/>
              <a:buChar char="•"/>
            </a:pPr>
            <a:r>
              <a:rPr lang="en-US" sz="2000" dirty="0"/>
              <a:t>Demand for alternative uses such as mixed-use development, education, recreation, community assets, and transit-oriented development</a:t>
            </a:r>
          </a:p>
          <a:p>
            <a:pPr marL="285750" indent="-285750">
              <a:buFont typeface="Arial" panose="020B0604020202020204" pitchFamily="34" charset="0"/>
              <a:buChar char="•"/>
            </a:pPr>
            <a:r>
              <a:rPr lang="en-US" sz="2000" dirty="0"/>
              <a:t>Incompatible land use</a:t>
            </a:r>
          </a:p>
          <a:p>
            <a:r>
              <a:rPr lang="en-US" sz="2000" b="1" dirty="0"/>
              <a:t>Common resident complaints:</a:t>
            </a:r>
          </a:p>
          <a:p>
            <a:pPr marL="285750" indent="-285750">
              <a:buFont typeface="Arial" panose="020B0604020202020204" pitchFamily="34" charset="0"/>
              <a:buChar char="•"/>
            </a:pPr>
            <a:r>
              <a:rPr lang="en-US" sz="2000" dirty="0"/>
              <a:t>Noise</a:t>
            </a:r>
          </a:p>
          <a:p>
            <a:pPr marL="285750" indent="-285750">
              <a:buFont typeface="Arial" panose="020B0604020202020204" pitchFamily="34" charset="0"/>
              <a:buChar char="•"/>
            </a:pPr>
            <a:r>
              <a:rPr lang="en-US" sz="2000" dirty="0"/>
              <a:t>Emissions</a:t>
            </a:r>
          </a:p>
          <a:p>
            <a:pPr marL="285750" indent="-285750">
              <a:buFont typeface="Arial" panose="020B0604020202020204" pitchFamily="34" charset="0"/>
              <a:buChar char="•"/>
            </a:pPr>
            <a:r>
              <a:rPr lang="en-US" sz="2000" dirty="0"/>
              <a:t>Fear of crashes</a:t>
            </a:r>
          </a:p>
          <a:p>
            <a:pPr marL="285750" indent="-285750">
              <a:buFont typeface="Arial" panose="020B0604020202020204" pitchFamily="34" charset="0"/>
              <a:buChar char="•"/>
            </a:pPr>
            <a:endParaRPr lang="en-US" sz="2000" dirty="0"/>
          </a:p>
        </p:txBody>
      </p:sp>
      <p:pic>
        <p:nvPicPr>
          <p:cNvPr id="9" name="Picture 8">
            <a:extLst>
              <a:ext uri="{FF2B5EF4-FFF2-40B4-BE49-F238E27FC236}">
                <a16:creationId xmlns:a16="http://schemas.microsoft.com/office/drawing/2014/main" id="{0F06B6C6-353A-A2F0-88DC-903F22EDB8D6}"/>
              </a:ext>
            </a:extLst>
          </p:cNvPr>
          <p:cNvPicPr>
            <a:picLocks noChangeAspect="1"/>
          </p:cNvPicPr>
          <p:nvPr/>
        </p:nvPicPr>
        <p:blipFill rotWithShape="1">
          <a:blip r:embed="rId3"/>
          <a:srcRect l="3334" t="11726" r="3336" b="2375"/>
          <a:stretch/>
        </p:blipFill>
        <p:spPr>
          <a:xfrm>
            <a:off x="6877878" y="0"/>
            <a:ext cx="5314122" cy="3481444"/>
          </a:xfrm>
          <a:prstGeom prst="rect">
            <a:avLst/>
          </a:prstGeom>
        </p:spPr>
      </p:pic>
      <p:sp>
        <p:nvSpPr>
          <p:cNvPr id="4" name="Rectangle 3">
            <a:extLst>
              <a:ext uri="{FF2B5EF4-FFF2-40B4-BE49-F238E27FC236}">
                <a16:creationId xmlns:a16="http://schemas.microsoft.com/office/drawing/2014/main" id="{B722A5B1-17A6-0641-844C-5E087703CE78}"/>
              </a:ext>
            </a:extLst>
          </p:cNvPr>
          <p:cNvSpPr/>
          <p:nvPr/>
        </p:nvSpPr>
        <p:spPr>
          <a:xfrm>
            <a:off x="3980983" y="3829877"/>
            <a:ext cx="7217104" cy="553998"/>
          </a:xfrm>
          <a:prstGeom prst="rect">
            <a:avLst/>
          </a:prstGeom>
        </p:spPr>
        <p:txBody>
          <a:bodyPr wrap="square">
            <a:spAutoFit/>
          </a:bodyPr>
          <a:lstStyle/>
          <a:p>
            <a:r>
              <a:rPr lang="en-US" sz="3000" dirty="0"/>
              <a:t>2018: Action Taken by Santa Clara County</a:t>
            </a:r>
          </a:p>
        </p:txBody>
      </p:sp>
      <p:sp>
        <p:nvSpPr>
          <p:cNvPr id="5" name="Rectangle 4">
            <a:extLst>
              <a:ext uri="{FF2B5EF4-FFF2-40B4-BE49-F238E27FC236}">
                <a16:creationId xmlns:a16="http://schemas.microsoft.com/office/drawing/2014/main" id="{3FEFA92B-B340-6B4E-983F-F5A31ECA46F6}"/>
              </a:ext>
            </a:extLst>
          </p:cNvPr>
          <p:cNvSpPr/>
          <p:nvPr/>
        </p:nvSpPr>
        <p:spPr>
          <a:xfrm>
            <a:off x="4643718" y="4383875"/>
            <a:ext cx="6096000" cy="1477328"/>
          </a:xfrm>
          <a:prstGeom prst="rect">
            <a:avLst/>
          </a:prstGeom>
        </p:spPr>
        <p:txBody>
          <a:bodyPr>
            <a:spAutoFit/>
          </a:bodyPr>
          <a:lstStyle/>
          <a:p>
            <a:pPr marL="285750" indent="-285750">
              <a:buFont typeface="Arial" panose="020B0604020202020204" pitchFamily="34" charset="0"/>
              <a:buChar char="•"/>
            </a:pPr>
            <a:r>
              <a:rPr lang="en-US" dirty="0"/>
              <a:t>Affirmed County’s 2011 decision to not take FAA airport improvement grants</a:t>
            </a:r>
          </a:p>
          <a:p>
            <a:pPr marL="285750" indent="-285750">
              <a:buFont typeface="Arial" panose="020B0604020202020204" pitchFamily="34" charset="0"/>
              <a:buChar char="•"/>
            </a:pPr>
            <a:r>
              <a:rPr lang="en-US" dirty="0"/>
              <a:t>Airport closure by 2031</a:t>
            </a:r>
          </a:p>
          <a:p>
            <a:pPr marL="285750" indent="-285750">
              <a:buFont typeface="Arial" panose="020B0604020202020204" pitchFamily="34" charset="0"/>
              <a:buChar char="•"/>
            </a:pPr>
            <a:r>
              <a:rPr lang="en-US" dirty="0"/>
              <a:t>Undertake land use study for post-aviation future use</a:t>
            </a:r>
          </a:p>
          <a:p>
            <a:pPr marL="285750" indent="-285750">
              <a:buFont typeface="Arial" panose="020B0604020202020204" pitchFamily="34" charset="0"/>
              <a:buChar char="•"/>
            </a:pPr>
            <a:r>
              <a:rPr lang="en-US" dirty="0"/>
              <a:t>Study health impacts of emissions from lead-fueled aviation</a:t>
            </a:r>
          </a:p>
        </p:txBody>
      </p:sp>
      <p:pic>
        <p:nvPicPr>
          <p:cNvPr id="8" name="Picture 7" descr="A logo of a city&#10;&#10;Description automatically generated">
            <a:extLst>
              <a:ext uri="{FF2B5EF4-FFF2-40B4-BE49-F238E27FC236}">
                <a16:creationId xmlns:a16="http://schemas.microsoft.com/office/drawing/2014/main" id="{11853EF5-CF2C-794B-AFF8-1E3087E1C928}"/>
              </a:ext>
            </a:extLst>
          </p:cNvPr>
          <p:cNvPicPr>
            <a:picLocks noChangeAspect="1"/>
          </p:cNvPicPr>
          <p:nvPr/>
        </p:nvPicPr>
        <p:blipFill>
          <a:blip r:embed="rId4"/>
          <a:stretch>
            <a:fillRect/>
          </a:stretch>
        </p:blipFill>
        <p:spPr>
          <a:xfrm>
            <a:off x="1180183" y="5026697"/>
            <a:ext cx="1723237" cy="1669011"/>
          </a:xfrm>
          <a:prstGeom prst="rect">
            <a:avLst/>
          </a:prstGeom>
        </p:spPr>
      </p:pic>
      <p:sp>
        <p:nvSpPr>
          <p:cNvPr id="7" name="Rectangle 6">
            <a:extLst>
              <a:ext uri="{FF2B5EF4-FFF2-40B4-BE49-F238E27FC236}">
                <a16:creationId xmlns:a16="http://schemas.microsoft.com/office/drawing/2014/main" id="{372C5A24-2231-C745-A79B-A21FCD4CE87A}"/>
              </a:ext>
            </a:extLst>
          </p:cNvPr>
          <p:cNvSpPr/>
          <p:nvPr/>
        </p:nvSpPr>
        <p:spPr>
          <a:xfrm>
            <a:off x="6433843" y="5861203"/>
            <a:ext cx="3644524" cy="369332"/>
          </a:xfrm>
          <a:prstGeom prst="rect">
            <a:avLst/>
          </a:prstGeom>
        </p:spPr>
        <p:txBody>
          <a:bodyPr wrap="none">
            <a:spAutoFit/>
          </a:bodyPr>
          <a:lstStyle/>
          <a:p>
            <a:r>
              <a:rPr lang="en-US" dirty="0">
                <a:hlinkClick r:id="rId5"/>
              </a:rPr>
              <a:t>Link: December 2018 meeting report</a:t>
            </a:r>
            <a:endParaRPr lang="en-US" dirty="0"/>
          </a:p>
        </p:txBody>
      </p:sp>
      <p:sp>
        <p:nvSpPr>
          <p:cNvPr id="11" name="TextBox 10">
            <a:extLst>
              <a:ext uri="{FF2B5EF4-FFF2-40B4-BE49-F238E27FC236}">
                <a16:creationId xmlns:a16="http://schemas.microsoft.com/office/drawing/2014/main" id="{FFC44B08-F588-7B4F-B793-A321FB1C96AC}"/>
              </a:ext>
            </a:extLst>
          </p:cNvPr>
          <p:cNvSpPr txBox="1"/>
          <p:nvPr/>
        </p:nvSpPr>
        <p:spPr>
          <a:xfrm>
            <a:off x="1669774" y="265043"/>
            <a:ext cx="2998513" cy="461665"/>
          </a:xfrm>
          <a:prstGeom prst="rect">
            <a:avLst/>
          </a:prstGeom>
          <a:noFill/>
        </p:spPr>
        <p:txBody>
          <a:bodyPr wrap="none" rtlCol="0">
            <a:spAutoFit/>
          </a:bodyPr>
          <a:lstStyle/>
          <a:p>
            <a:r>
              <a:rPr lang="en-US" sz="2400" dirty="0"/>
              <a:t>SESSION NINE (Cont’d)</a:t>
            </a:r>
          </a:p>
        </p:txBody>
      </p:sp>
      <p:sp>
        <p:nvSpPr>
          <p:cNvPr id="12" name="Slide Number Placeholder 11">
            <a:extLst>
              <a:ext uri="{FF2B5EF4-FFF2-40B4-BE49-F238E27FC236}">
                <a16:creationId xmlns:a16="http://schemas.microsoft.com/office/drawing/2014/main" id="{85F84927-3498-1F49-BC69-20917CFC6298}"/>
              </a:ext>
            </a:extLst>
          </p:cNvPr>
          <p:cNvSpPr>
            <a:spLocks noGrp="1"/>
          </p:cNvSpPr>
          <p:nvPr>
            <p:ph type="sldNum" sz="quarter" idx="12"/>
          </p:nvPr>
        </p:nvSpPr>
        <p:spPr/>
        <p:txBody>
          <a:bodyPr/>
          <a:lstStyle/>
          <a:p>
            <a:fld id="{77F4578E-AB0A-0846-B678-1CAEF8CF63B4}" type="slidenum">
              <a:rPr lang="en-US" smtClean="0"/>
              <a:t>60</a:t>
            </a:fld>
            <a:endParaRPr lang="en-US"/>
          </a:p>
        </p:txBody>
      </p:sp>
    </p:spTree>
    <p:extLst>
      <p:ext uri="{BB962C8B-B14F-4D97-AF65-F5344CB8AC3E}">
        <p14:creationId xmlns:p14="http://schemas.microsoft.com/office/powerpoint/2010/main" val="28326333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C815-3305-6028-F200-DC14B1C96011}"/>
              </a:ext>
            </a:extLst>
          </p:cNvPr>
          <p:cNvSpPr>
            <a:spLocks noGrp="1"/>
          </p:cNvSpPr>
          <p:nvPr>
            <p:ph type="title"/>
          </p:nvPr>
        </p:nvSpPr>
        <p:spPr>
          <a:xfrm>
            <a:off x="344556" y="710089"/>
            <a:ext cx="8689601" cy="786370"/>
          </a:xfrm>
        </p:spPr>
        <p:txBody>
          <a:bodyPr>
            <a:normAutofit/>
          </a:bodyPr>
          <a:lstStyle/>
          <a:p>
            <a:r>
              <a:rPr lang="en-US" sz="4000" dirty="0"/>
              <a:t>Why a lead study?</a:t>
            </a:r>
          </a:p>
        </p:txBody>
      </p:sp>
      <p:sp>
        <p:nvSpPr>
          <p:cNvPr id="4" name="Content Placeholder 2">
            <a:extLst>
              <a:ext uri="{FF2B5EF4-FFF2-40B4-BE49-F238E27FC236}">
                <a16:creationId xmlns:a16="http://schemas.microsoft.com/office/drawing/2014/main" id="{609F93F1-3128-EC87-4751-4F466A795614}"/>
              </a:ext>
            </a:extLst>
          </p:cNvPr>
          <p:cNvSpPr txBox="1">
            <a:spLocks/>
          </p:cNvSpPr>
          <p:nvPr/>
        </p:nvSpPr>
        <p:spPr>
          <a:xfrm>
            <a:off x="5560463" y="969538"/>
            <a:ext cx="5185873" cy="3638763"/>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400" kern="1200" spc="50" baseline="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endParaRPr lang="en-US" dirty="0"/>
          </a:p>
        </p:txBody>
      </p:sp>
      <p:sp>
        <p:nvSpPr>
          <p:cNvPr id="7" name="Content Placeholder 3">
            <a:extLst>
              <a:ext uri="{FF2B5EF4-FFF2-40B4-BE49-F238E27FC236}">
                <a16:creationId xmlns:a16="http://schemas.microsoft.com/office/drawing/2014/main" id="{450F123C-6DBC-39C6-3375-2FD769F09220}"/>
              </a:ext>
            </a:extLst>
          </p:cNvPr>
          <p:cNvSpPr txBox="1">
            <a:spLocks/>
          </p:cNvSpPr>
          <p:nvPr/>
        </p:nvSpPr>
        <p:spPr>
          <a:xfrm>
            <a:off x="344556" y="1539381"/>
            <a:ext cx="11847444" cy="5769421"/>
          </a:xfrm>
          <a:prstGeom prst="rect">
            <a:avLst/>
          </a:prstGeom>
        </p:spPr>
        <p:txBody>
          <a:bodyP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900" dirty="0"/>
              <a:t>Center for Disease Control: “There’s no safe level of lead in blood”</a:t>
            </a:r>
          </a:p>
          <a:p>
            <a:r>
              <a:rPr lang="en-US" sz="2900" dirty="0"/>
              <a:t>A 2008 US EPA  ranked RHV 25th out of 3,414 US airports with an estimated 1,279 pounds of lead emitted annually</a:t>
            </a:r>
          </a:p>
          <a:p>
            <a:r>
              <a:rPr lang="en-US" sz="2900" dirty="0"/>
              <a:t>In 2020, the US EPA reported that RHV is one of the few US airports where lead emissions from piston aircraft exceed National Ambient Air Quality Standard (NAAQS) for lead</a:t>
            </a:r>
          </a:p>
          <a:p>
            <a:r>
              <a:rPr lang="en-US" sz="2900" dirty="0"/>
              <a:t>County lead study was a tool to affirm prior EPA studies and public concerns</a:t>
            </a:r>
          </a:p>
          <a:p>
            <a:r>
              <a:rPr lang="en-US" sz="2900" dirty="0"/>
              <a:t>Lead exposure causes neurological damage to infants and children and stunts IQ. Lead causes high blood pressure and heart disease in adults</a:t>
            </a:r>
          </a:p>
          <a:p>
            <a:r>
              <a:rPr lang="en-US" sz="2900" dirty="0"/>
              <a:t>Thousands of children live and go to school or play next door to RHV</a:t>
            </a:r>
          </a:p>
          <a:p>
            <a:pPr marL="0" indent="0">
              <a:buNone/>
            </a:pPr>
            <a:r>
              <a:rPr lang="en-US" sz="3500" b="1" dirty="0"/>
              <a:t>THE LEAD STUDY</a:t>
            </a:r>
          </a:p>
          <a:p>
            <a:pPr marL="571500" indent="-571500"/>
            <a:r>
              <a:rPr lang="en-US" sz="2900" dirty="0"/>
              <a:t>Commissioned by the County of Santa Clara</a:t>
            </a:r>
          </a:p>
          <a:p>
            <a:pPr marL="571500" indent="-571500"/>
            <a:r>
              <a:rPr lang="en-US" sz="2900" dirty="0"/>
              <a:t>Led by Dr. Sammy Zahran and the Mountain Data Group – Link: </a:t>
            </a:r>
            <a:r>
              <a:rPr lang="en-US" sz="2900" dirty="0">
                <a:hlinkClick r:id="rId3"/>
              </a:rPr>
              <a:t>Dr. Zahran Bio</a:t>
            </a:r>
            <a:endParaRPr lang="en-US" sz="2900" dirty="0"/>
          </a:p>
          <a:p>
            <a:pPr marL="571500" indent="-571500"/>
            <a:r>
              <a:rPr lang="en-US" sz="2900" dirty="0"/>
              <a:t>Comprehensive and controlled study reviewed 10 years of data</a:t>
            </a:r>
          </a:p>
          <a:p>
            <a:pPr marL="571500" indent="-571500"/>
            <a:r>
              <a:rPr lang="en-US" sz="2900" dirty="0"/>
              <a:t>Studied the blood levels of 13,000 children</a:t>
            </a:r>
          </a:p>
          <a:p>
            <a:pPr marL="571500" indent="-571500"/>
            <a:r>
              <a:rPr lang="en-US" sz="2900" dirty="0"/>
              <a:t>Controlled for non-aviation lead (paint, old pipes, etc.)</a:t>
            </a:r>
          </a:p>
          <a:p>
            <a:pPr marL="571500" indent="-571500"/>
            <a:r>
              <a:rPr lang="en-US" sz="2900" dirty="0"/>
              <a:t>Peer reviewed</a:t>
            </a:r>
          </a:p>
          <a:p>
            <a:pPr marL="571500" indent="-571500"/>
            <a:r>
              <a:rPr lang="en-US" sz="2900" dirty="0"/>
              <a:t>Study released August 2021</a:t>
            </a:r>
          </a:p>
          <a:p>
            <a:pPr marL="571500" indent="-571500"/>
            <a:r>
              <a:rPr lang="en-US" sz="2900" dirty="0"/>
              <a:t>Presented to the Santa Clara County Board of Supervisors days later</a:t>
            </a:r>
          </a:p>
          <a:p>
            <a:endParaRPr lang="en-US" sz="2200" dirty="0"/>
          </a:p>
          <a:p>
            <a:pPr marL="0" indent="0">
              <a:buNone/>
            </a:pPr>
            <a:r>
              <a:rPr lang="en-US" dirty="0"/>
              <a:t> </a:t>
            </a:r>
          </a:p>
        </p:txBody>
      </p:sp>
      <p:sp>
        <p:nvSpPr>
          <p:cNvPr id="6" name="TextBox 5">
            <a:extLst>
              <a:ext uri="{FF2B5EF4-FFF2-40B4-BE49-F238E27FC236}">
                <a16:creationId xmlns:a16="http://schemas.microsoft.com/office/drawing/2014/main" id="{FFF85846-9876-8A51-9A90-8408FBC57526}"/>
              </a:ext>
            </a:extLst>
          </p:cNvPr>
          <p:cNvSpPr txBox="1"/>
          <p:nvPr/>
        </p:nvSpPr>
        <p:spPr>
          <a:xfrm>
            <a:off x="0" y="6427682"/>
            <a:ext cx="3339548" cy="369332"/>
          </a:xfrm>
          <a:prstGeom prst="rect">
            <a:avLst/>
          </a:prstGeom>
          <a:noFill/>
        </p:spPr>
        <p:txBody>
          <a:bodyPr wrap="square" rtlCol="0">
            <a:spAutoFit/>
          </a:bodyPr>
          <a:lstStyle/>
          <a:p>
            <a:r>
              <a:rPr lang="en-US" dirty="0">
                <a:hlinkClick r:id="rId4"/>
              </a:rPr>
              <a:t>Link: Airborne Lead Study</a:t>
            </a:r>
            <a:endParaRPr lang="en-US" dirty="0"/>
          </a:p>
        </p:txBody>
      </p:sp>
      <p:sp>
        <p:nvSpPr>
          <p:cNvPr id="9" name="Rectangle 8">
            <a:extLst>
              <a:ext uri="{FF2B5EF4-FFF2-40B4-BE49-F238E27FC236}">
                <a16:creationId xmlns:a16="http://schemas.microsoft.com/office/drawing/2014/main" id="{6D7EA57F-D9A0-9E48-9D2B-1E77FB72B9E4}"/>
              </a:ext>
            </a:extLst>
          </p:cNvPr>
          <p:cNvSpPr/>
          <p:nvPr/>
        </p:nvSpPr>
        <p:spPr>
          <a:xfrm>
            <a:off x="1166191" y="285816"/>
            <a:ext cx="9713844" cy="461665"/>
          </a:xfrm>
          <a:prstGeom prst="rect">
            <a:avLst/>
          </a:prstGeom>
        </p:spPr>
        <p:txBody>
          <a:bodyPr wrap="square">
            <a:spAutoFit/>
          </a:bodyPr>
          <a:lstStyle/>
          <a:p>
            <a:pPr algn="ctr"/>
            <a:r>
              <a:rPr lang="en-US" sz="2400" dirty="0"/>
              <a:t>SESSION NINE (Cont’d)</a:t>
            </a:r>
          </a:p>
        </p:txBody>
      </p:sp>
      <p:sp>
        <p:nvSpPr>
          <p:cNvPr id="10" name="Slide Number Placeholder 9">
            <a:extLst>
              <a:ext uri="{FF2B5EF4-FFF2-40B4-BE49-F238E27FC236}">
                <a16:creationId xmlns:a16="http://schemas.microsoft.com/office/drawing/2014/main" id="{2D0432BE-EC6A-9A49-A02A-F55C412F0B19}"/>
              </a:ext>
            </a:extLst>
          </p:cNvPr>
          <p:cNvSpPr>
            <a:spLocks noGrp="1"/>
          </p:cNvSpPr>
          <p:nvPr>
            <p:ph type="sldNum" sz="quarter" idx="12"/>
          </p:nvPr>
        </p:nvSpPr>
        <p:spPr/>
        <p:txBody>
          <a:bodyPr/>
          <a:lstStyle/>
          <a:p>
            <a:fld id="{77F4578E-AB0A-0846-B678-1CAEF8CF63B4}" type="slidenum">
              <a:rPr lang="en-US" smtClean="0"/>
              <a:t>61</a:t>
            </a:fld>
            <a:endParaRPr lang="en-US"/>
          </a:p>
        </p:txBody>
      </p:sp>
    </p:spTree>
    <p:extLst>
      <p:ext uri="{BB962C8B-B14F-4D97-AF65-F5344CB8AC3E}">
        <p14:creationId xmlns:p14="http://schemas.microsoft.com/office/powerpoint/2010/main" val="5988664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78C18-CE66-4A8D-9301-23B81D7AC693}"/>
              </a:ext>
            </a:extLst>
          </p:cNvPr>
          <p:cNvSpPr>
            <a:spLocks noGrp="1"/>
          </p:cNvSpPr>
          <p:nvPr>
            <p:ph type="title"/>
          </p:nvPr>
        </p:nvSpPr>
        <p:spPr>
          <a:xfrm>
            <a:off x="702845" y="1019952"/>
            <a:ext cx="10876858" cy="952034"/>
          </a:xfrm>
        </p:spPr>
        <p:txBody>
          <a:bodyPr>
            <a:normAutofit/>
          </a:bodyPr>
          <a:lstStyle/>
          <a:p>
            <a:pPr algn="ctr"/>
            <a:r>
              <a:rPr lang="en-US" sz="4000" dirty="0">
                <a:solidFill>
                  <a:schemeClr val="tx1"/>
                </a:solidFill>
              </a:rPr>
              <a:t>Lead study: Released August 3, 2021</a:t>
            </a:r>
          </a:p>
        </p:txBody>
      </p:sp>
      <p:sp>
        <p:nvSpPr>
          <p:cNvPr id="10" name="TextBox 9">
            <a:extLst>
              <a:ext uri="{FF2B5EF4-FFF2-40B4-BE49-F238E27FC236}">
                <a16:creationId xmlns:a16="http://schemas.microsoft.com/office/drawing/2014/main" id="{1ED33EBC-2274-626F-A030-AA3688B99B9D}"/>
              </a:ext>
            </a:extLst>
          </p:cNvPr>
          <p:cNvSpPr txBox="1"/>
          <p:nvPr/>
        </p:nvSpPr>
        <p:spPr>
          <a:xfrm>
            <a:off x="100013" y="4858484"/>
            <a:ext cx="9087530" cy="646331"/>
          </a:xfrm>
          <a:prstGeom prst="rect">
            <a:avLst/>
          </a:prstGeom>
          <a:solidFill>
            <a:schemeClr val="bg1"/>
          </a:solidFill>
        </p:spPr>
        <p:txBody>
          <a:bodyPr wrap="square">
            <a:spAutoFit/>
          </a:bodyPr>
          <a:lstStyle/>
          <a:p>
            <a:br>
              <a:rPr lang="en-US" dirty="0"/>
            </a:br>
            <a:endParaRPr lang="en-US" dirty="0"/>
          </a:p>
        </p:txBody>
      </p:sp>
      <p:sp>
        <p:nvSpPr>
          <p:cNvPr id="12" name="TextBox 11">
            <a:extLst>
              <a:ext uri="{FF2B5EF4-FFF2-40B4-BE49-F238E27FC236}">
                <a16:creationId xmlns:a16="http://schemas.microsoft.com/office/drawing/2014/main" id="{5D17F2E9-B016-5E0C-209B-D9BCC425CF78}"/>
              </a:ext>
            </a:extLst>
          </p:cNvPr>
          <p:cNvSpPr txBox="1"/>
          <p:nvPr/>
        </p:nvSpPr>
        <p:spPr>
          <a:xfrm>
            <a:off x="206312" y="1731032"/>
            <a:ext cx="10784778" cy="4955203"/>
          </a:xfrm>
          <a:prstGeom prst="rect">
            <a:avLst/>
          </a:prstGeom>
          <a:noFill/>
        </p:spPr>
        <p:txBody>
          <a:bodyPr wrap="square">
            <a:spAutoFit/>
          </a:bodyPr>
          <a:lstStyle/>
          <a:p>
            <a:pPr marL="285750" indent="-285750" algn="l">
              <a:buFont typeface="Arial" panose="020B0604020202020204" pitchFamily="34" charset="0"/>
              <a:buChar char="•"/>
            </a:pPr>
            <a:endParaRPr lang="en-US" sz="3200" dirty="0">
              <a:solidFill>
                <a:srgbClr val="2D2E2F"/>
              </a:solidFill>
            </a:endParaRPr>
          </a:p>
          <a:p>
            <a:pPr algn="l"/>
            <a:r>
              <a:rPr lang="en-US" sz="4000" b="1" i="0" dirty="0">
                <a:solidFill>
                  <a:srgbClr val="2D2E2F"/>
                </a:solidFill>
                <a:effectLst/>
              </a:rPr>
              <a:t>Key finding: The continued use of leaded aviation fuel has contributed to increased blood lead levels, particularly for those within a half-mile of the airport.</a:t>
            </a:r>
          </a:p>
          <a:p>
            <a:endParaRPr lang="en-US" sz="3200" b="0" i="0" dirty="0">
              <a:solidFill>
                <a:srgbClr val="2D2E2F"/>
              </a:solidFill>
              <a:effectLst/>
            </a:endParaRPr>
          </a:p>
          <a:p>
            <a:pPr algn="l"/>
            <a:br>
              <a:rPr lang="en-US" sz="3200" b="0" i="0" dirty="0">
                <a:solidFill>
                  <a:srgbClr val="2D2E2F"/>
                </a:solidFill>
                <a:effectLst/>
              </a:rPr>
            </a:br>
            <a:r>
              <a:rPr lang="en-US" sz="3200" b="0" i="0" dirty="0">
                <a:solidFill>
                  <a:srgbClr val="2D2E2F"/>
                </a:solidFill>
                <a:effectLst/>
                <a:hlinkClick r:id="rId3"/>
              </a:rPr>
              <a:t>Link: </a:t>
            </a:r>
            <a:r>
              <a:rPr lang="en-US" sz="3200" b="0" i="0" dirty="0" err="1">
                <a:solidFill>
                  <a:srgbClr val="2D2E2F"/>
                </a:solidFill>
                <a:effectLst/>
                <a:hlinkClick r:id="rId3"/>
              </a:rPr>
              <a:t>Fulll</a:t>
            </a:r>
            <a:r>
              <a:rPr lang="en-US" sz="3200" b="0" i="0" dirty="0">
                <a:solidFill>
                  <a:srgbClr val="2D2E2F"/>
                </a:solidFill>
                <a:effectLst/>
                <a:hlinkClick r:id="rId3"/>
              </a:rPr>
              <a:t> Study PDF</a:t>
            </a:r>
            <a:endParaRPr lang="en-US" sz="3200" dirty="0">
              <a:solidFill>
                <a:srgbClr val="2D2E2F"/>
              </a:solidFill>
            </a:endParaRPr>
          </a:p>
          <a:p>
            <a:pPr marL="285750" indent="-285750" algn="l">
              <a:buFont typeface="Arial" panose="020B0604020202020204" pitchFamily="34" charset="0"/>
              <a:buChar char="•"/>
            </a:pPr>
            <a:endParaRPr lang="en-US" sz="2800" dirty="0"/>
          </a:p>
        </p:txBody>
      </p:sp>
      <p:pic>
        <p:nvPicPr>
          <p:cNvPr id="4" name="Picture 3" descr="A qr code with black squares&#10;&#10;Description automatically generated">
            <a:extLst>
              <a:ext uri="{FF2B5EF4-FFF2-40B4-BE49-F238E27FC236}">
                <a16:creationId xmlns:a16="http://schemas.microsoft.com/office/drawing/2014/main" id="{BFDA64B7-E265-4D74-3379-0F5F3F405FCB}"/>
              </a:ext>
            </a:extLst>
          </p:cNvPr>
          <p:cNvPicPr>
            <a:picLocks noChangeAspect="1"/>
          </p:cNvPicPr>
          <p:nvPr/>
        </p:nvPicPr>
        <p:blipFill>
          <a:blip r:embed="rId4"/>
          <a:stretch>
            <a:fillRect/>
          </a:stretch>
        </p:blipFill>
        <p:spPr>
          <a:xfrm>
            <a:off x="9194589" y="4011729"/>
            <a:ext cx="2339840" cy="2339840"/>
          </a:xfrm>
          <a:prstGeom prst="rect">
            <a:avLst/>
          </a:prstGeom>
        </p:spPr>
      </p:pic>
      <p:sp>
        <p:nvSpPr>
          <p:cNvPr id="3" name="Rectangle 2">
            <a:extLst>
              <a:ext uri="{FF2B5EF4-FFF2-40B4-BE49-F238E27FC236}">
                <a16:creationId xmlns:a16="http://schemas.microsoft.com/office/drawing/2014/main" id="{C1DB217C-E79E-E943-B989-21DF9BD16DC5}"/>
              </a:ext>
            </a:extLst>
          </p:cNvPr>
          <p:cNvSpPr/>
          <p:nvPr/>
        </p:nvSpPr>
        <p:spPr>
          <a:xfrm>
            <a:off x="901149" y="549612"/>
            <a:ext cx="9833112" cy="461665"/>
          </a:xfrm>
          <a:prstGeom prst="rect">
            <a:avLst/>
          </a:prstGeom>
        </p:spPr>
        <p:txBody>
          <a:bodyPr wrap="square">
            <a:spAutoFit/>
          </a:bodyPr>
          <a:lstStyle/>
          <a:p>
            <a:pPr algn="ctr"/>
            <a:r>
              <a:rPr lang="en-US" sz="2400" dirty="0"/>
              <a:t>SESSION NINE (Cont’d)</a:t>
            </a:r>
          </a:p>
        </p:txBody>
      </p:sp>
      <p:sp>
        <p:nvSpPr>
          <p:cNvPr id="5" name="Slide Number Placeholder 4">
            <a:extLst>
              <a:ext uri="{FF2B5EF4-FFF2-40B4-BE49-F238E27FC236}">
                <a16:creationId xmlns:a16="http://schemas.microsoft.com/office/drawing/2014/main" id="{B5AF270A-B0D3-0842-9ECD-6E0A004546BA}"/>
              </a:ext>
            </a:extLst>
          </p:cNvPr>
          <p:cNvSpPr>
            <a:spLocks noGrp="1"/>
          </p:cNvSpPr>
          <p:nvPr>
            <p:ph type="sldNum" sz="quarter" idx="12"/>
          </p:nvPr>
        </p:nvSpPr>
        <p:spPr/>
        <p:txBody>
          <a:bodyPr/>
          <a:lstStyle/>
          <a:p>
            <a:fld id="{77F4578E-AB0A-0846-B678-1CAEF8CF63B4}" type="slidenum">
              <a:rPr lang="en-US" smtClean="0"/>
              <a:t>62</a:t>
            </a:fld>
            <a:endParaRPr lang="en-US"/>
          </a:p>
        </p:txBody>
      </p:sp>
    </p:spTree>
    <p:extLst>
      <p:ext uri="{BB962C8B-B14F-4D97-AF65-F5344CB8AC3E}">
        <p14:creationId xmlns:p14="http://schemas.microsoft.com/office/powerpoint/2010/main" val="21002164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78C18-CE66-4A8D-9301-23B81D7AC693}"/>
              </a:ext>
            </a:extLst>
          </p:cNvPr>
          <p:cNvSpPr>
            <a:spLocks noGrp="1"/>
          </p:cNvSpPr>
          <p:nvPr>
            <p:ph type="title"/>
          </p:nvPr>
        </p:nvSpPr>
        <p:spPr>
          <a:xfrm>
            <a:off x="376850" y="332768"/>
            <a:ext cx="6650589" cy="952034"/>
          </a:xfrm>
        </p:spPr>
        <p:txBody>
          <a:bodyPr>
            <a:normAutofit/>
          </a:bodyPr>
          <a:lstStyle/>
          <a:p>
            <a:r>
              <a:rPr lang="en-US" sz="4000" b="1" dirty="0">
                <a:solidFill>
                  <a:schemeClr val="tx1"/>
                </a:solidFill>
              </a:rPr>
              <a:t>Lead Study Findings</a:t>
            </a:r>
          </a:p>
        </p:txBody>
      </p:sp>
      <p:sp useBgFill="1">
        <p:nvSpPr>
          <p:cNvPr id="8" name="TextBox 7">
            <a:extLst>
              <a:ext uri="{FF2B5EF4-FFF2-40B4-BE49-F238E27FC236}">
                <a16:creationId xmlns:a16="http://schemas.microsoft.com/office/drawing/2014/main" id="{75615AA9-1FC5-3A2F-997F-1A363594E022}"/>
              </a:ext>
            </a:extLst>
          </p:cNvPr>
          <p:cNvSpPr txBox="1"/>
          <p:nvPr/>
        </p:nvSpPr>
        <p:spPr>
          <a:xfrm>
            <a:off x="2063437" y="2386615"/>
            <a:ext cx="8482219" cy="584775"/>
          </a:xfrm>
          <a:prstGeom prst="rect">
            <a:avLst/>
          </a:prstGeom>
        </p:spPr>
        <p:txBody>
          <a:bodyPr wrap="square">
            <a:spAutoFit/>
          </a:bodyPr>
          <a:lstStyle/>
          <a:p>
            <a:pPr marL="457200" indent="-457200">
              <a:buFont typeface="Arial" panose="020B0604020202020204" pitchFamily="34" charset="0"/>
              <a:buChar char="•"/>
            </a:pPr>
            <a:endParaRPr lang="en-US" sz="3200" dirty="0"/>
          </a:p>
        </p:txBody>
      </p:sp>
      <p:sp>
        <p:nvSpPr>
          <p:cNvPr id="10" name="TextBox 9">
            <a:extLst>
              <a:ext uri="{FF2B5EF4-FFF2-40B4-BE49-F238E27FC236}">
                <a16:creationId xmlns:a16="http://schemas.microsoft.com/office/drawing/2014/main" id="{1ED33EBC-2274-626F-A030-AA3688B99B9D}"/>
              </a:ext>
            </a:extLst>
          </p:cNvPr>
          <p:cNvSpPr txBox="1"/>
          <p:nvPr/>
        </p:nvSpPr>
        <p:spPr>
          <a:xfrm>
            <a:off x="100013" y="4858484"/>
            <a:ext cx="9087530" cy="646331"/>
          </a:xfrm>
          <a:prstGeom prst="rect">
            <a:avLst/>
          </a:prstGeom>
          <a:noFill/>
        </p:spPr>
        <p:txBody>
          <a:bodyPr wrap="square">
            <a:spAutoFit/>
          </a:bodyPr>
          <a:lstStyle/>
          <a:p>
            <a:br>
              <a:rPr lang="en-US" dirty="0"/>
            </a:br>
            <a:endParaRPr lang="en-US" dirty="0"/>
          </a:p>
        </p:txBody>
      </p:sp>
      <p:sp>
        <p:nvSpPr>
          <p:cNvPr id="4" name="TextBox 3">
            <a:extLst>
              <a:ext uri="{FF2B5EF4-FFF2-40B4-BE49-F238E27FC236}">
                <a16:creationId xmlns:a16="http://schemas.microsoft.com/office/drawing/2014/main" id="{D8ECAA0C-A25F-A59F-1C3A-59C9EF82C806}"/>
              </a:ext>
            </a:extLst>
          </p:cNvPr>
          <p:cNvSpPr txBox="1"/>
          <p:nvPr/>
        </p:nvSpPr>
        <p:spPr>
          <a:xfrm>
            <a:off x="260756" y="1061638"/>
            <a:ext cx="10954870" cy="6021007"/>
          </a:xfrm>
          <a:prstGeom prst="rect">
            <a:avLst/>
          </a:prstGeom>
          <a:noFill/>
        </p:spPr>
        <p:txBody>
          <a:bodyPr wrap="square">
            <a:spAutoFit/>
          </a:bodyPr>
          <a:lstStyle/>
          <a:p>
            <a:pPr marL="342900" marR="0" lvl="0" indent="-342900">
              <a:lnSpc>
                <a:spcPct val="107000"/>
              </a:lnSpc>
              <a:spcBef>
                <a:spcPts val="0"/>
              </a:spcBef>
              <a:spcAft>
                <a:spcPts val="0"/>
              </a:spcAft>
              <a:buFont typeface="Arial" panose="020B0604020202020204" pitchFamily="34" charset="0"/>
              <a:buChar char="•"/>
            </a:pPr>
            <a:r>
              <a:rPr lang="en-US" sz="2000" kern="100" dirty="0">
                <a:effectLst/>
                <a:ea typeface="Calibri" panose="020F0502020204030204" pitchFamily="34" charset="0"/>
                <a:cs typeface="Times New Roman" panose="02020603050405020304" pitchFamily="18" charset="0"/>
              </a:rPr>
              <a:t>BLLs of samples children increase significantly with proximity to the airport</a:t>
            </a:r>
          </a:p>
          <a:p>
            <a:pPr marL="342900" marR="0" lvl="0" indent="-342900">
              <a:lnSpc>
                <a:spcPct val="107000"/>
              </a:lnSpc>
              <a:spcBef>
                <a:spcPts val="0"/>
              </a:spcBef>
              <a:spcAft>
                <a:spcPts val="0"/>
              </a:spcAft>
              <a:buFont typeface="Arial" panose="020B0604020202020204" pitchFamily="34" charset="0"/>
              <a:buChar char="•"/>
            </a:pPr>
            <a:r>
              <a:rPr lang="en-US" sz="2000" kern="100" dirty="0">
                <a:effectLst/>
                <a:ea typeface="Calibri" panose="020F0502020204030204" pitchFamily="34" charset="0"/>
                <a:cs typeface="Times New Roman" panose="02020603050405020304" pitchFamily="18" charset="0"/>
              </a:rPr>
              <a:t>BLLs of sampled children increase significantly with aircraft traffic at airport and monthly quantities of aviation gasoline sold from the date of blood draw</a:t>
            </a:r>
          </a:p>
          <a:p>
            <a:pPr marL="285750" indent="-285750">
              <a:buFont typeface="Arial" panose="020B0604020202020204" pitchFamily="34" charset="0"/>
              <a:buChar char="•"/>
            </a:pPr>
            <a:r>
              <a:rPr lang="en-US" sz="2000" b="0" i="0" dirty="0">
                <a:solidFill>
                  <a:srgbClr val="2D2E2F"/>
                </a:solidFill>
                <a:effectLst/>
              </a:rPr>
              <a:t>Children who live within a half-mile of the airport had blood lead levels 20% higher than children living between half-mile to 1.5 miles from the airport </a:t>
            </a:r>
          </a:p>
          <a:p>
            <a:endParaRPr lang="en-US" sz="2000" b="0" i="0" dirty="0">
              <a:solidFill>
                <a:srgbClr val="2D2E2F"/>
              </a:solidFill>
              <a:effectLst/>
            </a:endParaRPr>
          </a:p>
          <a:p>
            <a:pPr marR="0" lvl="0">
              <a:lnSpc>
                <a:spcPct val="107000"/>
              </a:lnSpc>
              <a:spcBef>
                <a:spcPts val="0"/>
              </a:spcBef>
              <a:spcAft>
                <a:spcPts val="0"/>
              </a:spcAft>
            </a:pPr>
            <a:r>
              <a:rPr lang="en-US" sz="2500" b="1" dirty="0"/>
              <a:t>Action Taken on Aug. 17, 2021</a:t>
            </a:r>
          </a:p>
          <a:p>
            <a:pPr marL="285750" indent="-285750">
              <a:buFont typeface="Arial" panose="020B0604020202020204" pitchFamily="34" charset="0"/>
              <a:buChar char="•"/>
            </a:pPr>
            <a:r>
              <a:rPr lang="en-US" sz="2000" dirty="0"/>
              <a:t>Accepted the study</a:t>
            </a:r>
          </a:p>
          <a:p>
            <a:pPr marL="285750" indent="-285750">
              <a:buFont typeface="Arial" panose="020B0604020202020204" pitchFamily="34" charset="0"/>
              <a:buChar char="•"/>
            </a:pPr>
            <a:r>
              <a:rPr lang="en-US" sz="2000" dirty="0"/>
              <a:t>Immediately take all available actions to prevent continued lead exposure from Reid-Hillview</a:t>
            </a:r>
          </a:p>
          <a:p>
            <a:pPr marL="285750" indent="-285750">
              <a:buFont typeface="Arial" panose="020B0604020202020204" pitchFamily="34" charset="0"/>
              <a:buChar char="•"/>
            </a:pPr>
            <a:r>
              <a:rPr lang="en-US" sz="2000" dirty="0"/>
              <a:t>Update County Health Assessments to include study</a:t>
            </a:r>
          </a:p>
          <a:p>
            <a:pPr marL="285750" indent="-285750">
              <a:buFont typeface="Arial" panose="020B0604020202020204" pitchFamily="34" charset="0"/>
              <a:buChar char="•"/>
            </a:pPr>
            <a:r>
              <a:rPr lang="en-US" sz="2000" dirty="0"/>
              <a:t>Community engagement </a:t>
            </a:r>
          </a:p>
          <a:p>
            <a:pPr marL="285750" indent="-285750">
              <a:buFont typeface="Arial" panose="020B0604020202020204" pitchFamily="34" charset="0"/>
              <a:buChar char="•"/>
            </a:pPr>
            <a:r>
              <a:rPr lang="en-US" sz="2000" dirty="0"/>
              <a:t>County </a:t>
            </a:r>
            <a:r>
              <a:rPr lang="en-US" sz="2000" dirty="0">
                <a:ea typeface="Calibri" panose="020F0502020204030204" pitchFamily="34" charset="0"/>
                <a:cs typeface="Times New Roman" panose="02020603050405020304" pitchFamily="18" charset="0"/>
              </a:rPr>
              <a:t>lead screening and prevention activities </a:t>
            </a:r>
          </a:p>
          <a:p>
            <a:pPr marL="285750" indent="-285750">
              <a:buFont typeface="Arial" panose="020B0604020202020204" pitchFamily="34" charset="0"/>
              <a:buChar char="•"/>
            </a:pPr>
            <a:r>
              <a:rPr lang="en-US" sz="2000" dirty="0">
                <a:cs typeface="Times New Roman" panose="02020603050405020304" pitchFamily="18" charset="0"/>
              </a:rPr>
              <a:t>Placed study in peer-reviewed scientific journal</a:t>
            </a:r>
          </a:p>
          <a:p>
            <a:pPr marL="285750" indent="-285750">
              <a:buFont typeface="Arial" panose="020B0604020202020204" pitchFamily="34" charset="0"/>
              <a:buChar char="•"/>
            </a:pPr>
            <a:r>
              <a:rPr lang="en-US" sz="2000" dirty="0">
                <a:cs typeface="Times New Roman" panose="02020603050405020304" pitchFamily="18" charset="0"/>
              </a:rPr>
              <a:t>County Counsel submits petition to EPA for endangerment finding</a:t>
            </a:r>
          </a:p>
          <a:p>
            <a:pPr marL="285750" indent="-285750">
              <a:buFont typeface="Arial" panose="020B0604020202020204" pitchFamily="34" charset="0"/>
              <a:buChar char="•"/>
            </a:pPr>
            <a:r>
              <a:rPr lang="en-US" sz="2000" dirty="0">
                <a:cs typeface="Times New Roman" panose="02020603050405020304" pitchFamily="18" charset="0"/>
              </a:rPr>
              <a:t>Secure unleaded avgas for County-owned airports</a:t>
            </a:r>
          </a:p>
          <a:p>
            <a:pPr marL="285750" indent="-285750">
              <a:buFont typeface="Arial" panose="020B0604020202020204" pitchFamily="34" charset="0"/>
              <a:buChar char="•"/>
            </a:pPr>
            <a:r>
              <a:rPr lang="en-US" sz="2000" dirty="0">
                <a:cs typeface="Times New Roman" panose="02020603050405020304" pitchFamily="18" charset="0"/>
              </a:rPr>
              <a:t>Phase out unleaded avgas by Dec. 31, 2021</a:t>
            </a:r>
            <a:endParaRPr lang="en-US" sz="2000" dirty="0"/>
          </a:p>
          <a:p>
            <a:pPr marR="0" lvl="0">
              <a:lnSpc>
                <a:spcPct val="107000"/>
              </a:lnSpc>
              <a:spcBef>
                <a:spcPts val="0"/>
              </a:spcBef>
              <a:spcAft>
                <a:spcPts val="0"/>
              </a:spcAft>
            </a:pPr>
            <a:endParaRPr lang="en-US" sz="2400" kern="1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endParaRPr lang="en-US" sz="2800" kern="100" dirty="0">
              <a:effectLst/>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D8027FE0-8688-3E4D-BF53-E4C63D93E541}"/>
              </a:ext>
            </a:extLst>
          </p:cNvPr>
          <p:cNvSpPr/>
          <p:nvPr/>
        </p:nvSpPr>
        <p:spPr>
          <a:xfrm>
            <a:off x="8630057" y="6168778"/>
            <a:ext cx="3148234" cy="369332"/>
          </a:xfrm>
          <a:prstGeom prst="rect">
            <a:avLst/>
          </a:prstGeom>
        </p:spPr>
        <p:txBody>
          <a:bodyPr wrap="none">
            <a:spAutoFit/>
          </a:bodyPr>
          <a:lstStyle/>
          <a:p>
            <a:r>
              <a:rPr lang="en-US" dirty="0">
                <a:hlinkClick r:id="rId3"/>
              </a:rPr>
              <a:t>Link - August 17 meeting report</a:t>
            </a:r>
            <a:endParaRPr lang="en-US" dirty="0"/>
          </a:p>
        </p:txBody>
      </p:sp>
      <p:sp>
        <p:nvSpPr>
          <p:cNvPr id="5" name="Rectangle 4">
            <a:extLst>
              <a:ext uri="{FF2B5EF4-FFF2-40B4-BE49-F238E27FC236}">
                <a16:creationId xmlns:a16="http://schemas.microsoft.com/office/drawing/2014/main" id="{20CFB387-C201-A149-B4A2-93D1593AADFC}"/>
              </a:ext>
            </a:extLst>
          </p:cNvPr>
          <p:cNvSpPr/>
          <p:nvPr/>
        </p:nvSpPr>
        <p:spPr>
          <a:xfrm>
            <a:off x="8471500" y="232459"/>
            <a:ext cx="2998513" cy="461665"/>
          </a:xfrm>
          <a:prstGeom prst="rect">
            <a:avLst/>
          </a:prstGeom>
        </p:spPr>
        <p:txBody>
          <a:bodyPr wrap="none">
            <a:spAutoFit/>
          </a:bodyPr>
          <a:lstStyle/>
          <a:p>
            <a:r>
              <a:rPr lang="en-US" sz="2400" dirty="0"/>
              <a:t>SESSION NINE (Cont’d)</a:t>
            </a:r>
          </a:p>
        </p:txBody>
      </p:sp>
      <p:sp>
        <p:nvSpPr>
          <p:cNvPr id="6" name="Slide Number Placeholder 5">
            <a:extLst>
              <a:ext uri="{FF2B5EF4-FFF2-40B4-BE49-F238E27FC236}">
                <a16:creationId xmlns:a16="http://schemas.microsoft.com/office/drawing/2014/main" id="{C40AF1CB-E1D5-1149-B873-6F2AE98AB8A8}"/>
              </a:ext>
            </a:extLst>
          </p:cNvPr>
          <p:cNvSpPr>
            <a:spLocks noGrp="1"/>
          </p:cNvSpPr>
          <p:nvPr>
            <p:ph type="sldNum" sz="quarter" idx="12"/>
          </p:nvPr>
        </p:nvSpPr>
        <p:spPr/>
        <p:txBody>
          <a:bodyPr/>
          <a:lstStyle/>
          <a:p>
            <a:fld id="{77F4578E-AB0A-0846-B678-1CAEF8CF63B4}" type="slidenum">
              <a:rPr lang="en-US" smtClean="0"/>
              <a:t>63</a:t>
            </a:fld>
            <a:endParaRPr lang="en-US"/>
          </a:p>
        </p:txBody>
      </p:sp>
    </p:spTree>
    <p:extLst>
      <p:ext uri="{BB962C8B-B14F-4D97-AF65-F5344CB8AC3E}">
        <p14:creationId xmlns:p14="http://schemas.microsoft.com/office/powerpoint/2010/main" val="13166729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0B468-49F7-4672-AB09-8ABAB6991EFF}"/>
              </a:ext>
            </a:extLst>
          </p:cNvPr>
          <p:cNvSpPr>
            <a:spLocks noGrp="1"/>
          </p:cNvSpPr>
          <p:nvPr>
            <p:ph type="title"/>
          </p:nvPr>
        </p:nvSpPr>
        <p:spPr>
          <a:xfrm>
            <a:off x="400830" y="578196"/>
            <a:ext cx="10515600" cy="1325563"/>
          </a:xfrm>
        </p:spPr>
        <p:txBody>
          <a:bodyPr>
            <a:normAutofit/>
          </a:bodyPr>
          <a:lstStyle/>
          <a:p>
            <a:r>
              <a:rPr lang="en-US" sz="4000" b="1" u="sng" dirty="0"/>
              <a:t>Switch to unleaded avgas</a:t>
            </a:r>
          </a:p>
        </p:txBody>
      </p:sp>
      <p:sp>
        <p:nvSpPr>
          <p:cNvPr id="3" name="Content Placeholder 2">
            <a:extLst>
              <a:ext uri="{FF2B5EF4-FFF2-40B4-BE49-F238E27FC236}">
                <a16:creationId xmlns:a16="http://schemas.microsoft.com/office/drawing/2014/main" id="{E81019BD-1A38-4AE0-B3B5-8F3B345EF7BA}"/>
              </a:ext>
            </a:extLst>
          </p:cNvPr>
          <p:cNvSpPr>
            <a:spLocks noGrp="1"/>
          </p:cNvSpPr>
          <p:nvPr>
            <p:ph sz="half" idx="1"/>
          </p:nvPr>
        </p:nvSpPr>
        <p:spPr>
          <a:xfrm>
            <a:off x="301230" y="1545753"/>
            <a:ext cx="7073396" cy="4327421"/>
          </a:xfrm>
        </p:spPr>
        <p:txBody>
          <a:bodyPr>
            <a:noAutofit/>
          </a:bodyPr>
          <a:lstStyle/>
          <a:p>
            <a:r>
              <a:rPr lang="en-US" sz="2200" dirty="0"/>
              <a:t>Direction from Board after lead study findings</a:t>
            </a:r>
          </a:p>
          <a:p>
            <a:r>
              <a:rPr lang="en-US" sz="2200" dirty="0"/>
              <a:t>2 manufacturers of unleaded Avgas</a:t>
            </a:r>
          </a:p>
          <a:p>
            <a:pPr lvl="1"/>
            <a:r>
              <a:rPr lang="en-US" sz="2200" dirty="0"/>
              <a:t>1.  Swift </a:t>
            </a:r>
          </a:p>
          <a:p>
            <a:pPr lvl="1"/>
            <a:r>
              <a:rPr lang="en-US" sz="2200" dirty="0"/>
              <a:t>2) </a:t>
            </a:r>
            <a:r>
              <a:rPr lang="en-US" sz="2200" dirty="0" err="1"/>
              <a:t>Gami</a:t>
            </a:r>
            <a:r>
              <a:rPr lang="en-US" sz="2200" dirty="0"/>
              <a:t> (going into production 3/2024) </a:t>
            </a:r>
          </a:p>
          <a:p>
            <a:r>
              <a:rPr lang="en-US" sz="2200" dirty="0"/>
              <a:t>On 1/1/22, County took over fuel supply at both County airports.  County now offers exclusively unleaded fuel</a:t>
            </a:r>
          </a:p>
          <a:p>
            <a:pPr fontAlgn="base"/>
            <a:r>
              <a:rPr lang="en-US" sz="2200" dirty="0"/>
              <a:t>Santa Clara County took over the leases where the fuel tanks are, so transition was pretty smooth and not very expensive.  Just put new fuel in tanks – fuel is interchangeable.  ​</a:t>
            </a:r>
            <a:endParaRPr lang="en-US" sz="2200" b="0" i="0" dirty="0">
              <a:effectLst/>
            </a:endParaRPr>
          </a:p>
          <a:p>
            <a:pPr fontAlgn="base"/>
            <a:r>
              <a:rPr lang="en-US" sz="2200" dirty="0"/>
              <a:t>Reid-Hillview is selling same amount of unleaded gas as they did leaded.</a:t>
            </a:r>
          </a:p>
          <a:p>
            <a:r>
              <a:rPr lang="en-US" sz="2200" dirty="0"/>
              <a:t>Planes can still fly in with leaded avgas but must refill elsewhere.</a:t>
            </a:r>
          </a:p>
        </p:txBody>
      </p:sp>
      <p:sp>
        <p:nvSpPr>
          <p:cNvPr id="4" name="Rectangle 3">
            <a:extLst>
              <a:ext uri="{FF2B5EF4-FFF2-40B4-BE49-F238E27FC236}">
                <a16:creationId xmlns:a16="http://schemas.microsoft.com/office/drawing/2014/main" id="{CF915C31-4DB7-844E-AE8A-7B789C464E72}"/>
              </a:ext>
            </a:extLst>
          </p:cNvPr>
          <p:cNvSpPr/>
          <p:nvPr/>
        </p:nvSpPr>
        <p:spPr>
          <a:xfrm>
            <a:off x="7927805" y="1487620"/>
            <a:ext cx="3340017" cy="584775"/>
          </a:xfrm>
          <a:prstGeom prst="rect">
            <a:avLst/>
          </a:prstGeom>
        </p:spPr>
        <p:txBody>
          <a:bodyPr wrap="none">
            <a:spAutoFit/>
          </a:bodyPr>
          <a:lstStyle/>
          <a:p>
            <a:r>
              <a:rPr lang="en-US" sz="3200" b="1" dirty="0"/>
              <a:t>What comes next?</a:t>
            </a:r>
          </a:p>
        </p:txBody>
      </p:sp>
      <p:sp>
        <p:nvSpPr>
          <p:cNvPr id="5" name="Rectangle 4">
            <a:extLst>
              <a:ext uri="{FF2B5EF4-FFF2-40B4-BE49-F238E27FC236}">
                <a16:creationId xmlns:a16="http://schemas.microsoft.com/office/drawing/2014/main" id="{6D76539D-0325-EE46-B2A0-26CABBC64E4F}"/>
              </a:ext>
            </a:extLst>
          </p:cNvPr>
          <p:cNvSpPr/>
          <p:nvPr/>
        </p:nvSpPr>
        <p:spPr>
          <a:xfrm>
            <a:off x="7374626" y="2088425"/>
            <a:ext cx="4539078" cy="4493538"/>
          </a:xfrm>
          <a:prstGeom prst="rect">
            <a:avLst/>
          </a:prstGeom>
        </p:spPr>
        <p:txBody>
          <a:bodyPr wrap="square">
            <a:spAutoFit/>
          </a:bodyPr>
          <a:lstStyle/>
          <a:p>
            <a:pPr marL="342900" indent="-342900">
              <a:buFont typeface="Arial" panose="020B0604020202020204" pitchFamily="34" charset="0"/>
              <a:buChar char="•"/>
            </a:pPr>
            <a:r>
              <a:rPr lang="en-US" sz="2200" dirty="0"/>
              <a:t>Momentum is building</a:t>
            </a:r>
          </a:p>
          <a:p>
            <a:pPr marL="342900" indent="-342900">
              <a:buFont typeface="Arial" panose="020B0604020202020204" pitchFamily="34" charset="0"/>
              <a:buChar char="•"/>
            </a:pPr>
            <a:r>
              <a:rPr lang="en-US" sz="2200" dirty="0"/>
              <a:t>The bodies that own &amp; operate the airport should be working with communities to move towards unleaded avgas.</a:t>
            </a:r>
            <a:endParaRPr lang="en-US" sz="2200" b="1" dirty="0"/>
          </a:p>
          <a:p>
            <a:pPr marL="342900" indent="-342900">
              <a:buFont typeface="Arial" panose="020B0604020202020204" pitchFamily="34" charset="0"/>
              <a:buChar char="•"/>
            </a:pPr>
            <a:r>
              <a:rPr lang="en-US" sz="2200" dirty="0"/>
              <a:t>Increased interest from other jurisdictions</a:t>
            </a:r>
          </a:p>
          <a:p>
            <a:pPr marL="800100" lvl="1" indent="-342900">
              <a:buFont typeface="Arial" panose="020B0604020202020204" pitchFamily="34" charset="0"/>
              <a:buChar char="•"/>
            </a:pPr>
            <a:r>
              <a:rPr lang="en-US" sz="2200" dirty="0"/>
              <a:t>Senator Caroline </a:t>
            </a:r>
            <a:r>
              <a:rPr lang="en-US" sz="2200" dirty="0" err="1"/>
              <a:t>Menjivar</a:t>
            </a:r>
            <a:r>
              <a:rPr lang="en-US" sz="2200" dirty="0"/>
              <a:t> </a:t>
            </a:r>
          </a:p>
          <a:p>
            <a:pPr marL="800100" lvl="1" indent="-342900">
              <a:buFont typeface="Arial" panose="020B0604020202020204" pitchFamily="34" charset="0"/>
              <a:buChar char="•"/>
            </a:pPr>
            <a:r>
              <a:rPr lang="en-US" sz="2200" dirty="0"/>
              <a:t>Introduced Senate Bill 1193 – Banning the sale of Leaded Aviation Fuel (urban areas by 1/1/2028 / California by 1/1/2030)</a:t>
            </a:r>
          </a:p>
        </p:txBody>
      </p:sp>
      <p:sp>
        <p:nvSpPr>
          <p:cNvPr id="7" name="Rectangle 6">
            <a:extLst>
              <a:ext uri="{FF2B5EF4-FFF2-40B4-BE49-F238E27FC236}">
                <a16:creationId xmlns:a16="http://schemas.microsoft.com/office/drawing/2014/main" id="{E3C7DFDB-3490-6248-BFF3-A7F241BC281F}"/>
              </a:ext>
            </a:extLst>
          </p:cNvPr>
          <p:cNvSpPr/>
          <p:nvPr/>
        </p:nvSpPr>
        <p:spPr>
          <a:xfrm>
            <a:off x="1815548" y="409560"/>
            <a:ext cx="8627165" cy="461665"/>
          </a:xfrm>
          <a:prstGeom prst="rect">
            <a:avLst/>
          </a:prstGeom>
        </p:spPr>
        <p:txBody>
          <a:bodyPr wrap="square">
            <a:spAutoFit/>
          </a:bodyPr>
          <a:lstStyle/>
          <a:p>
            <a:pPr algn="ctr"/>
            <a:r>
              <a:rPr lang="en-US" sz="2400" dirty="0"/>
              <a:t>SESSION NINE (Cont’d)</a:t>
            </a:r>
          </a:p>
        </p:txBody>
      </p:sp>
      <p:sp>
        <p:nvSpPr>
          <p:cNvPr id="8" name="Slide Number Placeholder 7">
            <a:extLst>
              <a:ext uri="{FF2B5EF4-FFF2-40B4-BE49-F238E27FC236}">
                <a16:creationId xmlns:a16="http://schemas.microsoft.com/office/drawing/2014/main" id="{53583478-2474-ED4B-B533-24167EB4581A}"/>
              </a:ext>
            </a:extLst>
          </p:cNvPr>
          <p:cNvSpPr>
            <a:spLocks noGrp="1"/>
          </p:cNvSpPr>
          <p:nvPr>
            <p:ph type="sldNum" sz="quarter" idx="12"/>
          </p:nvPr>
        </p:nvSpPr>
        <p:spPr/>
        <p:txBody>
          <a:bodyPr/>
          <a:lstStyle/>
          <a:p>
            <a:fld id="{77F4578E-AB0A-0846-B678-1CAEF8CF63B4}" type="slidenum">
              <a:rPr lang="en-US" smtClean="0"/>
              <a:t>64</a:t>
            </a:fld>
            <a:endParaRPr lang="en-US"/>
          </a:p>
        </p:txBody>
      </p:sp>
    </p:spTree>
    <p:extLst>
      <p:ext uri="{BB962C8B-B14F-4D97-AF65-F5344CB8AC3E}">
        <p14:creationId xmlns:p14="http://schemas.microsoft.com/office/powerpoint/2010/main" val="11828728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0406C-DCD2-6549-8CB4-18BC43036860}"/>
              </a:ext>
            </a:extLst>
          </p:cNvPr>
          <p:cNvSpPr>
            <a:spLocks noGrp="1"/>
          </p:cNvSpPr>
          <p:nvPr>
            <p:ph type="title"/>
          </p:nvPr>
        </p:nvSpPr>
        <p:spPr/>
        <p:txBody>
          <a:bodyPr>
            <a:normAutofit fontScale="90000"/>
          </a:bodyPr>
          <a:lstStyle/>
          <a:p>
            <a:pPr algn="ctr"/>
            <a:r>
              <a:rPr lang="en-US" sz="3900" b="1" dirty="0"/>
              <a:t>SESSION TEN/KEYNOTE SPEAKER</a:t>
            </a:r>
            <a:br>
              <a:rPr lang="en-US" b="1" dirty="0"/>
            </a:br>
            <a:r>
              <a:rPr lang="en-US" sz="3300" b="1" u="sng" dirty="0"/>
              <a:t>Working Together on Land Use Compatibility​</a:t>
            </a:r>
            <a:br>
              <a:rPr lang="en-US" sz="3300" b="1" dirty="0"/>
            </a:br>
            <a:r>
              <a:rPr lang="en-US" sz="3000" dirty="0"/>
              <a:t>Peter Kirsch, Kaplan Kirsch &amp; Rockwell</a:t>
            </a:r>
          </a:p>
        </p:txBody>
      </p:sp>
      <p:sp>
        <p:nvSpPr>
          <p:cNvPr id="3" name="Content Placeholder 2">
            <a:extLst>
              <a:ext uri="{FF2B5EF4-FFF2-40B4-BE49-F238E27FC236}">
                <a16:creationId xmlns:a16="http://schemas.microsoft.com/office/drawing/2014/main" id="{B639F416-81CE-6145-84E2-064CED88F90C}"/>
              </a:ext>
            </a:extLst>
          </p:cNvPr>
          <p:cNvSpPr>
            <a:spLocks noGrp="1"/>
          </p:cNvSpPr>
          <p:nvPr>
            <p:ph idx="1"/>
          </p:nvPr>
        </p:nvSpPr>
        <p:spPr>
          <a:xfrm>
            <a:off x="165652" y="1889748"/>
            <a:ext cx="11860695" cy="4551086"/>
          </a:xfrm>
        </p:spPr>
        <p:txBody>
          <a:bodyPr>
            <a:normAutofit fontScale="77500" lnSpcReduction="20000"/>
          </a:bodyPr>
          <a:lstStyle/>
          <a:p>
            <a:r>
              <a:rPr lang="en-US" dirty="0"/>
              <a:t>How DNL and 65 dB were selected – How we came to use 65 </a:t>
            </a:r>
            <a:r>
              <a:rPr lang="en-US" dirty="0" err="1"/>
              <a:t>db</a:t>
            </a:r>
            <a:r>
              <a:rPr lang="en-US" dirty="0"/>
              <a:t> &amp; DNL metric.  </a:t>
            </a:r>
          </a:p>
          <a:p>
            <a:pPr lvl="1"/>
            <a:r>
              <a:rPr lang="en-US" b="1" dirty="0"/>
              <a:t>Noise Control Act of 1972 </a:t>
            </a:r>
          </a:p>
          <a:p>
            <a:pPr lvl="2"/>
            <a:r>
              <a:rPr lang="en-US" sz="2400" dirty="0"/>
              <a:t>Directed EPA to select cumulative noise metric</a:t>
            </a:r>
          </a:p>
          <a:p>
            <a:pPr lvl="2"/>
            <a:r>
              <a:rPr lang="en-US" sz="2400" dirty="0"/>
              <a:t>Publish “levels of…noise…requisite to protect public health and welfare with adequate margin of safety”</a:t>
            </a:r>
          </a:p>
          <a:p>
            <a:pPr lvl="2"/>
            <a:r>
              <a:rPr lang="en-US" sz="2400" dirty="0"/>
              <a:t>It’s important to remember the language that’s in the statute – it was directed to do a </a:t>
            </a:r>
            <a:r>
              <a:rPr lang="en-US" sz="2400" b="1" dirty="0"/>
              <a:t>balancing</a:t>
            </a:r>
            <a:r>
              <a:rPr lang="en-US" sz="2400" dirty="0"/>
              <a:t> – a balancing between noise, public health and safety</a:t>
            </a:r>
          </a:p>
          <a:p>
            <a:pPr lvl="2"/>
            <a:r>
              <a:rPr lang="en-US" sz="2400" dirty="0"/>
              <a:t>It was not supposed to be an absolute measure of noise but a measure and a metric and a threshold that was designed to appease these balances. </a:t>
            </a:r>
          </a:p>
          <a:p>
            <a:pPr lvl="1"/>
            <a:r>
              <a:rPr lang="en-US" dirty="0"/>
              <a:t>Technical studies that resulted from the Noise Control Act are now referred to the </a:t>
            </a:r>
            <a:r>
              <a:rPr lang="en-US" b="1" dirty="0"/>
              <a:t>1974 EPA “Levels Document”</a:t>
            </a:r>
          </a:p>
          <a:p>
            <a:pPr lvl="1"/>
            <a:r>
              <a:rPr lang="en-US" b="1" dirty="0"/>
              <a:t>FAA Noise Policy 1976 </a:t>
            </a:r>
            <a:r>
              <a:rPr lang="en-US" dirty="0"/>
              <a:t>– the last finalized policy the FAA has issued </a:t>
            </a:r>
          </a:p>
          <a:p>
            <a:pPr lvl="2"/>
            <a:r>
              <a:rPr lang="en-US" sz="2400" dirty="0"/>
              <a:t>Sought to achieve a balance between ”desirable and technical and financially achievable” measures to address noise</a:t>
            </a:r>
          </a:p>
          <a:p>
            <a:pPr lvl="2"/>
            <a:r>
              <a:rPr lang="en-US" sz="2400" dirty="0"/>
              <a:t>The reason this is important is because we need to understand the balancing was done in the context of the 1970s.  That was what was desirable and technical and financially achievable in the 1970s.  And in fact, might be different today. The balancing to achieve back then is very different from the balancing today.  </a:t>
            </a:r>
          </a:p>
        </p:txBody>
      </p:sp>
      <p:sp>
        <p:nvSpPr>
          <p:cNvPr id="4" name="TextBox 3">
            <a:extLst>
              <a:ext uri="{FF2B5EF4-FFF2-40B4-BE49-F238E27FC236}">
                <a16:creationId xmlns:a16="http://schemas.microsoft.com/office/drawing/2014/main" id="{7CE16EF2-ABDF-0045-914D-EB805A0D173D}"/>
              </a:ext>
            </a:extLst>
          </p:cNvPr>
          <p:cNvSpPr txBox="1"/>
          <p:nvPr/>
        </p:nvSpPr>
        <p:spPr>
          <a:xfrm>
            <a:off x="1711837" y="6380163"/>
            <a:ext cx="9898626" cy="369332"/>
          </a:xfrm>
          <a:prstGeom prst="rect">
            <a:avLst/>
          </a:prstGeom>
          <a:noFill/>
        </p:spPr>
        <p:txBody>
          <a:bodyPr wrap="square" rtlCol="0">
            <a:spAutoFit/>
          </a:bodyPr>
          <a:lstStyle/>
          <a:p>
            <a:r>
              <a:rPr lang="en-US" dirty="0"/>
              <a:t>Presentation Recording: </a:t>
            </a:r>
            <a:r>
              <a:rPr lang="en-US" dirty="0">
                <a:hlinkClick r:id="rId2"/>
              </a:rPr>
              <a:t>https://youtu.be/MKorFV4U3h4?si=RsTpFbK1A4tJ_5pP</a:t>
            </a:r>
            <a:r>
              <a:rPr lang="en-US" dirty="0"/>
              <a:t> </a:t>
            </a:r>
          </a:p>
        </p:txBody>
      </p:sp>
      <p:sp>
        <p:nvSpPr>
          <p:cNvPr id="5" name="TextBox 4">
            <a:extLst>
              <a:ext uri="{FF2B5EF4-FFF2-40B4-BE49-F238E27FC236}">
                <a16:creationId xmlns:a16="http://schemas.microsoft.com/office/drawing/2014/main" id="{6C9EFCF2-12E1-534C-8365-2359B6924528}"/>
              </a:ext>
            </a:extLst>
          </p:cNvPr>
          <p:cNvSpPr txBox="1"/>
          <p:nvPr/>
        </p:nvSpPr>
        <p:spPr>
          <a:xfrm>
            <a:off x="1854200" y="6093897"/>
            <a:ext cx="8750300" cy="369332"/>
          </a:xfrm>
          <a:prstGeom prst="rect">
            <a:avLst/>
          </a:prstGeom>
          <a:noFill/>
        </p:spPr>
        <p:txBody>
          <a:bodyPr wrap="square" rtlCol="0">
            <a:spAutoFit/>
          </a:bodyPr>
          <a:lstStyle/>
          <a:p>
            <a:r>
              <a:rPr lang="en-US" dirty="0">
                <a:hlinkClick r:id="rId3"/>
              </a:rPr>
              <a:t>https://anesymposium.aqrc.ucdavis.edu/2024-program-information#Keynote</a:t>
            </a:r>
            <a:r>
              <a:rPr lang="en-US" dirty="0"/>
              <a:t> </a:t>
            </a:r>
          </a:p>
        </p:txBody>
      </p:sp>
      <p:sp>
        <p:nvSpPr>
          <p:cNvPr id="6" name="Slide Number Placeholder 5">
            <a:extLst>
              <a:ext uri="{FF2B5EF4-FFF2-40B4-BE49-F238E27FC236}">
                <a16:creationId xmlns:a16="http://schemas.microsoft.com/office/drawing/2014/main" id="{C9B929D5-9A2B-DE4F-95C3-2160907065AD}"/>
              </a:ext>
            </a:extLst>
          </p:cNvPr>
          <p:cNvSpPr>
            <a:spLocks noGrp="1"/>
          </p:cNvSpPr>
          <p:nvPr>
            <p:ph type="sldNum" sz="quarter" idx="12"/>
          </p:nvPr>
        </p:nvSpPr>
        <p:spPr/>
        <p:txBody>
          <a:bodyPr/>
          <a:lstStyle/>
          <a:p>
            <a:fld id="{77F4578E-AB0A-0846-B678-1CAEF8CF63B4}" type="slidenum">
              <a:rPr lang="en-US" smtClean="0"/>
              <a:t>65</a:t>
            </a:fld>
            <a:endParaRPr lang="en-US"/>
          </a:p>
        </p:txBody>
      </p:sp>
    </p:spTree>
    <p:extLst>
      <p:ext uri="{BB962C8B-B14F-4D97-AF65-F5344CB8AC3E}">
        <p14:creationId xmlns:p14="http://schemas.microsoft.com/office/powerpoint/2010/main" val="16026929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E3248-6BEC-9648-8E05-0A1F0E15B6A3}"/>
              </a:ext>
            </a:extLst>
          </p:cNvPr>
          <p:cNvSpPr>
            <a:spLocks noGrp="1"/>
          </p:cNvSpPr>
          <p:nvPr>
            <p:ph type="title"/>
          </p:nvPr>
        </p:nvSpPr>
        <p:spPr>
          <a:xfrm>
            <a:off x="838200" y="843240"/>
            <a:ext cx="10515600" cy="1325563"/>
          </a:xfrm>
        </p:spPr>
        <p:txBody>
          <a:bodyPr>
            <a:normAutofit/>
          </a:bodyPr>
          <a:lstStyle/>
          <a:p>
            <a:r>
              <a:rPr lang="en-US" sz="4000" u="sng" dirty="0"/>
              <a:t>More History </a:t>
            </a:r>
          </a:p>
        </p:txBody>
      </p:sp>
      <p:sp>
        <p:nvSpPr>
          <p:cNvPr id="3" name="Content Placeholder 2">
            <a:extLst>
              <a:ext uri="{FF2B5EF4-FFF2-40B4-BE49-F238E27FC236}">
                <a16:creationId xmlns:a16="http://schemas.microsoft.com/office/drawing/2014/main" id="{B318CAE5-86F7-AF4E-9054-08948BBBB0FC}"/>
              </a:ext>
            </a:extLst>
          </p:cNvPr>
          <p:cNvSpPr>
            <a:spLocks noGrp="1"/>
          </p:cNvSpPr>
          <p:nvPr>
            <p:ph idx="1"/>
          </p:nvPr>
        </p:nvSpPr>
        <p:spPr>
          <a:xfrm>
            <a:off x="357809" y="1984137"/>
            <a:ext cx="11383617" cy="4351338"/>
          </a:xfrm>
        </p:spPr>
        <p:txBody>
          <a:bodyPr>
            <a:normAutofit fontScale="85000" lnSpcReduction="20000"/>
          </a:bodyPr>
          <a:lstStyle/>
          <a:p>
            <a:r>
              <a:rPr lang="en-US" b="1" dirty="0"/>
              <a:t>Aviation Safety and Noise Abatement Act of 1979 (ASNA)</a:t>
            </a:r>
          </a:p>
          <a:p>
            <a:pPr lvl="1"/>
            <a:r>
              <a:rPr lang="en-US" sz="2600" dirty="0"/>
              <a:t>Establish single system of noise measurement – ASNA did not direct the use of a single metric, it did not direct the use of the single threshold of land use compatibility.  It merely directed a system of noise measurement.</a:t>
            </a:r>
          </a:p>
          <a:p>
            <a:pPr lvl="1"/>
            <a:r>
              <a:rPr lang="en-US" sz="2600" dirty="0"/>
              <a:t>The statute that established the Part 150 Program</a:t>
            </a:r>
          </a:p>
          <a:p>
            <a:pPr lvl="1"/>
            <a:r>
              <a:rPr lang="en-US" sz="2600" dirty="0"/>
              <a:t>Identify land uses normally compatible with various noise exposures.  This was not intended to be used as a federal standard requirement with land use compatibility with communities.</a:t>
            </a:r>
          </a:p>
          <a:p>
            <a:r>
              <a:rPr lang="en-US" b="1" dirty="0"/>
              <a:t>Part 150 (1980)</a:t>
            </a:r>
          </a:p>
          <a:p>
            <a:r>
              <a:rPr lang="en-US" b="1" dirty="0"/>
              <a:t>Airport Noise and Capacity Act and Part 161 (1990)</a:t>
            </a:r>
          </a:p>
          <a:p>
            <a:r>
              <a:rPr lang="en-US" b="1" dirty="0"/>
              <a:t>FAA Proposed Noise Policy (2000)</a:t>
            </a:r>
          </a:p>
          <a:p>
            <a:r>
              <a:rPr lang="en-US" sz="2600" dirty="0"/>
              <a:t>ASNA and Part 150 were established for one purpose for the reporting of noise and planning for noise compatibility.  Whereas the principles that were established have over the course of the last 50 years been applied out of context where they were clearly never intended in the original statute.     </a:t>
            </a:r>
          </a:p>
          <a:p>
            <a:pPr marL="0" indent="0">
              <a:buNone/>
            </a:pPr>
            <a:endParaRPr lang="en-US" dirty="0"/>
          </a:p>
        </p:txBody>
      </p:sp>
      <p:sp>
        <p:nvSpPr>
          <p:cNvPr id="4" name="Rectangle 3">
            <a:extLst>
              <a:ext uri="{FF2B5EF4-FFF2-40B4-BE49-F238E27FC236}">
                <a16:creationId xmlns:a16="http://schemas.microsoft.com/office/drawing/2014/main" id="{804FF839-4C4D-8A42-B993-152B195E2594}"/>
              </a:ext>
            </a:extLst>
          </p:cNvPr>
          <p:cNvSpPr/>
          <p:nvPr/>
        </p:nvSpPr>
        <p:spPr>
          <a:xfrm>
            <a:off x="1086678" y="473908"/>
            <a:ext cx="9886122" cy="461665"/>
          </a:xfrm>
          <a:prstGeom prst="rect">
            <a:avLst/>
          </a:prstGeom>
        </p:spPr>
        <p:txBody>
          <a:bodyPr wrap="square">
            <a:spAutoFit/>
          </a:bodyPr>
          <a:lstStyle/>
          <a:p>
            <a:pPr algn="ctr"/>
            <a:r>
              <a:rPr lang="en-US" sz="2400" dirty="0"/>
              <a:t>SESSION TEN (Cont’d)</a:t>
            </a:r>
          </a:p>
        </p:txBody>
      </p:sp>
      <p:sp>
        <p:nvSpPr>
          <p:cNvPr id="5" name="Slide Number Placeholder 4">
            <a:extLst>
              <a:ext uri="{FF2B5EF4-FFF2-40B4-BE49-F238E27FC236}">
                <a16:creationId xmlns:a16="http://schemas.microsoft.com/office/drawing/2014/main" id="{CCBD321E-7862-FC42-B165-C936C701C3F6}"/>
              </a:ext>
            </a:extLst>
          </p:cNvPr>
          <p:cNvSpPr>
            <a:spLocks noGrp="1"/>
          </p:cNvSpPr>
          <p:nvPr>
            <p:ph type="sldNum" sz="quarter" idx="12"/>
          </p:nvPr>
        </p:nvSpPr>
        <p:spPr/>
        <p:txBody>
          <a:bodyPr/>
          <a:lstStyle/>
          <a:p>
            <a:fld id="{77F4578E-AB0A-0846-B678-1CAEF8CF63B4}" type="slidenum">
              <a:rPr lang="en-US" smtClean="0"/>
              <a:t>66</a:t>
            </a:fld>
            <a:endParaRPr lang="en-US"/>
          </a:p>
        </p:txBody>
      </p:sp>
    </p:spTree>
    <p:extLst>
      <p:ext uri="{BB962C8B-B14F-4D97-AF65-F5344CB8AC3E}">
        <p14:creationId xmlns:p14="http://schemas.microsoft.com/office/powerpoint/2010/main" val="6997675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9A0EF-7118-1E46-A523-9739EB3FC6B4}"/>
              </a:ext>
            </a:extLst>
          </p:cNvPr>
          <p:cNvSpPr>
            <a:spLocks noGrp="1"/>
          </p:cNvSpPr>
          <p:nvPr>
            <p:ph type="title"/>
          </p:nvPr>
        </p:nvSpPr>
        <p:spPr>
          <a:xfrm>
            <a:off x="533400" y="777236"/>
            <a:ext cx="10515600" cy="1325563"/>
          </a:xfrm>
        </p:spPr>
        <p:txBody>
          <a:bodyPr>
            <a:normAutofit/>
          </a:bodyPr>
          <a:lstStyle/>
          <a:p>
            <a:r>
              <a:rPr lang="en-US" sz="4000" u="sng" dirty="0"/>
              <a:t>Important distinctions</a:t>
            </a:r>
          </a:p>
        </p:txBody>
      </p:sp>
      <p:sp>
        <p:nvSpPr>
          <p:cNvPr id="3" name="Content Placeholder 2">
            <a:extLst>
              <a:ext uri="{FF2B5EF4-FFF2-40B4-BE49-F238E27FC236}">
                <a16:creationId xmlns:a16="http://schemas.microsoft.com/office/drawing/2014/main" id="{9E9F56C0-367C-6841-8CA5-EEBD9A966070}"/>
              </a:ext>
            </a:extLst>
          </p:cNvPr>
          <p:cNvSpPr>
            <a:spLocks noGrp="1"/>
          </p:cNvSpPr>
          <p:nvPr>
            <p:ph idx="1"/>
          </p:nvPr>
        </p:nvSpPr>
        <p:spPr>
          <a:xfrm>
            <a:off x="533400" y="1852129"/>
            <a:ext cx="10515600" cy="4351338"/>
          </a:xfrm>
        </p:spPr>
        <p:txBody>
          <a:bodyPr/>
          <a:lstStyle/>
          <a:p>
            <a:r>
              <a:rPr lang="en-US" b="1" dirty="0"/>
              <a:t>Regulation</a:t>
            </a:r>
            <a:r>
              <a:rPr lang="en-US" dirty="0"/>
              <a:t> of noise at is source (set forth in Part 36 of FAA regulations) – this has to do with the noise generated by aircraft</a:t>
            </a:r>
          </a:p>
          <a:p>
            <a:r>
              <a:rPr lang="en-US" b="1" dirty="0"/>
              <a:t>Reporting</a:t>
            </a:r>
            <a:r>
              <a:rPr lang="en-US" dirty="0"/>
              <a:t> of noise (regulated by ASNA and Part 150 – both are largely voluntary programs designed to report noise as opposed to regulate when noise can occur)</a:t>
            </a:r>
          </a:p>
          <a:p>
            <a:r>
              <a:rPr lang="en-US" b="1" dirty="0"/>
              <a:t>Planning</a:t>
            </a:r>
            <a:r>
              <a:rPr lang="en-US" dirty="0"/>
              <a:t> for future noise (Part 150; AIP/PFC)</a:t>
            </a:r>
          </a:p>
          <a:p>
            <a:r>
              <a:rPr lang="en-US" b="1" dirty="0"/>
              <a:t>Mitigation</a:t>
            </a:r>
            <a:r>
              <a:rPr lang="en-US" dirty="0"/>
              <a:t> of noise (Part 150; AIP/PFC)</a:t>
            </a:r>
          </a:p>
          <a:p>
            <a:r>
              <a:rPr lang="en-US" b="1" dirty="0"/>
              <a:t>Abatement</a:t>
            </a:r>
            <a:r>
              <a:rPr lang="en-US" dirty="0"/>
              <a:t> of noise (some environmental statutes) – FAA deals with very rarely.  </a:t>
            </a:r>
          </a:p>
          <a:p>
            <a:endParaRPr lang="en-US" dirty="0"/>
          </a:p>
        </p:txBody>
      </p:sp>
      <p:sp>
        <p:nvSpPr>
          <p:cNvPr id="4" name="Rectangle 3">
            <a:extLst>
              <a:ext uri="{FF2B5EF4-FFF2-40B4-BE49-F238E27FC236}">
                <a16:creationId xmlns:a16="http://schemas.microsoft.com/office/drawing/2014/main" id="{7F579594-2757-2E4B-A8C1-1BC8D4C1CCE1}"/>
              </a:ext>
            </a:extLst>
          </p:cNvPr>
          <p:cNvSpPr/>
          <p:nvPr/>
        </p:nvSpPr>
        <p:spPr>
          <a:xfrm>
            <a:off x="636105" y="407904"/>
            <a:ext cx="10164418" cy="461665"/>
          </a:xfrm>
          <a:prstGeom prst="rect">
            <a:avLst/>
          </a:prstGeom>
        </p:spPr>
        <p:txBody>
          <a:bodyPr wrap="square">
            <a:spAutoFit/>
          </a:bodyPr>
          <a:lstStyle/>
          <a:p>
            <a:pPr algn="ctr"/>
            <a:r>
              <a:rPr lang="en-US" sz="2400" dirty="0"/>
              <a:t>SESSION TEN (Cont’d)</a:t>
            </a:r>
          </a:p>
        </p:txBody>
      </p:sp>
      <p:sp>
        <p:nvSpPr>
          <p:cNvPr id="5" name="Slide Number Placeholder 4">
            <a:extLst>
              <a:ext uri="{FF2B5EF4-FFF2-40B4-BE49-F238E27FC236}">
                <a16:creationId xmlns:a16="http://schemas.microsoft.com/office/drawing/2014/main" id="{DBC12EAB-D0C0-004A-8A95-D7AEEF15D24D}"/>
              </a:ext>
            </a:extLst>
          </p:cNvPr>
          <p:cNvSpPr>
            <a:spLocks noGrp="1"/>
          </p:cNvSpPr>
          <p:nvPr>
            <p:ph type="sldNum" sz="quarter" idx="12"/>
          </p:nvPr>
        </p:nvSpPr>
        <p:spPr/>
        <p:txBody>
          <a:bodyPr/>
          <a:lstStyle/>
          <a:p>
            <a:fld id="{77F4578E-AB0A-0846-B678-1CAEF8CF63B4}" type="slidenum">
              <a:rPr lang="en-US" smtClean="0"/>
              <a:t>67</a:t>
            </a:fld>
            <a:endParaRPr lang="en-US"/>
          </a:p>
        </p:txBody>
      </p:sp>
    </p:spTree>
    <p:extLst>
      <p:ext uri="{BB962C8B-B14F-4D97-AF65-F5344CB8AC3E}">
        <p14:creationId xmlns:p14="http://schemas.microsoft.com/office/powerpoint/2010/main" val="37739150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5CBCB-23A1-0041-9B6C-9037A0185A2E}"/>
              </a:ext>
            </a:extLst>
          </p:cNvPr>
          <p:cNvSpPr>
            <a:spLocks noGrp="1"/>
          </p:cNvSpPr>
          <p:nvPr>
            <p:ph type="title"/>
          </p:nvPr>
        </p:nvSpPr>
        <p:spPr>
          <a:xfrm>
            <a:off x="480392" y="438173"/>
            <a:ext cx="10515600" cy="1325563"/>
          </a:xfrm>
        </p:spPr>
        <p:txBody>
          <a:bodyPr>
            <a:normAutofit/>
          </a:bodyPr>
          <a:lstStyle/>
          <a:p>
            <a:r>
              <a:rPr lang="en-US" sz="4000" u="sng" dirty="0"/>
              <a:t>DNL and 65 dB: the reality</a:t>
            </a:r>
          </a:p>
        </p:txBody>
      </p:sp>
      <p:sp>
        <p:nvSpPr>
          <p:cNvPr id="3" name="Content Placeholder 2">
            <a:extLst>
              <a:ext uri="{FF2B5EF4-FFF2-40B4-BE49-F238E27FC236}">
                <a16:creationId xmlns:a16="http://schemas.microsoft.com/office/drawing/2014/main" id="{724D3F57-39D8-1748-A882-4BE544E43B0B}"/>
              </a:ext>
            </a:extLst>
          </p:cNvPr>
          <p:cNvSpPr>
            <a:spLocks noGrp="1"/>
          </p:cNvSpPr>
          <p:nvPr>
            <p:ph idx="1"/>
          </p:nvPr>
        </p:nvSpPr>
        <p:spPr>
          <a:xfrm>
            <a:off x="480391" y="1543878"/>
            <a:ext cx="11579086" cy="5314122"/>
          </a:xfrm>
        </p:spPr>
        <p:txBody>
          <a:bodyPr>
            <a:normAutofit fontScale="70000" lnSpcReduction="20000"/>
          </a:bodyPr>
          <a:lstStyle/>
          <a:p>
            <a:r>
              <a:rPr lang="en-US" dirty="0"/>
              <a:t>Not the only available metric or the only available threshold for assessing, measuring and regulating airport noise</a:t>
            </a:r>
          </a:p>
          <a:p>
            <a:pPr lvl="1"/>
            <a:r>
              <a:rPr lang="en-US" sz="2900" dirty="0"/>
              <a:t>Might have been best in the 1970s given the criteria and standard based on studies from 1960s &amp; 19670s - ASNA mandate</a:t>
            </a:r>
          </a:p>
          <a:p>
            <a:r>
              <a:rPr lang="en-US" dirty="0"/>
              <a:t>One methodology for assessing noise levels</a:t>
            </a:r>
          </a:p>
          <a:p>
            <a:r>
              <a:rPr lang="en-US" dirty="0"/>
              <a:t>Based upon dozens of studies in 1960s-1980s – until recently</a:t>
            </a:r>
          </a:p>
          <a:p>
            <a:r>
              <a:rPr lang="en-US" dirty="0"/>
              <a:t>Choice of metric</a:t>
            </a:r>
          </a:p>
          <a:p>
            <a:pPr lvl="1"/>
            <a:r>
              <a:rPr lang="en-US" sz="2900" dirty="0"/>
              <a:t>This was created and intended to strike a policy balance</a:t>
            </a:r>
          </a:p>
          <a:p>
            <a:pPr lvl="1"/>
            <a:r>
              <a:rPr lang="en-US" sz="2900" dirty="0"/>
              <a:t>Practicality and widespread applicability </a:t>
            </a:r>
          </a:p>
          <a:p>
            <a:r>
              <a:rPr lang="en-US" dirty="0"/>
              <a:t>In past several years…especially the last 20-30 years, we’ve seen conflating of metric and threshold into one stew.  It’s really important to pull those apart.  We’re beginning to see a little bit of this as people begin to discuss whether DNL remains the best metric SEPARATE from the question as to whether or not a threshold of 65 dB is the right threshold for measuring land use compatibility</a:t>
            </a:r>
          </a:p>
          <a:p>
            <a:r>
              <a:rPr lang="en-US" dirty="0"/>
              <a:t>The 65 </a:t>
            </a:r>
            <a:r>
              <a:rPr lang="en-US" dirty="0" err="1"/>
              <a:t>db</a:t>
            </a:r>
            <a:r>
              <a:rPr lang="en-US" dirty="0"/>
              <a:t> DNL threshold was developed for a narrow purpose in the 1970s-80s of reporting noise</a:t>
            </a:r>
          </a:p>
          <a:p>
            <a:pPr lvl="1"/>
            <a:r>
              <a:rPr lang="en-US" dirty="0"/>
              <a:t>(ASNA:  single system requirement)</a:t>
            </a:r>
          </a:p>
          <a:p>
            <a:r>
              <a:rPr lang="en-US" dirty="0"/>
              <a:t>Acceptance evolved, gradually becoming more widespread</a:t>
            </a:r>
          </a:p>
          <a:p>
            <a:pPr lvl="1"/>
            <a:r>
              <a:rPr lang="en-US" sz="2900" dirty="0"/>
              <a:t>Reporting, Planning, Mitigation, Abatement, Funding</a:t>
            </a:r>
          </a:p>
          <a:p>
            <a:endParaRPr lang="en-US" dirty="0"/>
          </a:p>
        </p:txBody>
      </p:sp>
      <p:sp>
        <p:nvSpPr>
          <p:cNvPr id="4" name="Rectangle 3">
            <a:extLst>
              <a:ext uri="{FF2B5EF4-FFF2-40B4-BE49-F238E27FC236}">
                <a16:creationId xmlns:a16="http://schemas.microsoft.com/office/drawing/2014/main" id="{61511C3A-CD5C-F148-8CD5-E7C2D7140B8A}"/>
              </a:ext>
            </a:extLst>
          </p:cNvPr>
          <p:cNvSpPr/>
          <p:nvPr/>
        </p:nvSpPr>
        <p:spPr>
          <a:xfrm>
            <a:off x="480391" y="253507"/>
            <a:ext cx="11062251" cy="461665"/>
          </a:xfrm>
          <a:prstGeom prst="rect">
            <a:avLst/>
          </a:prstGeom>
        </p:spPr>
        <p:txBody>
          <a:bodyPr wrap="square">
            <a:spAutoFit/>
          </a:bodyPr>
          <a:lstStyle/>
          <a:p>
            <a:pPr algn="ctr"/>
            <a:r>
              <a:rPr lang="en-US" sz="2400" dirty="0"/>
              <a:t>SESSION TEN (Cont’d)</a:t>
            </a:r>
          </a:p>
        </p:txBody>
      </p:sp>
      <p:sp>
        <p:nvSpPr>
          <p:cNvPr id="5" name="Slide Number Placeholder 4">
            <a:extLst>
              <a:ext uri="{FF2B5EF4-FFF2-40B4-BE49-F238E27FC236}">
                <a16:creationId xmlns:a16="http://schemas.microsoft.com/office/drawing/2014/main" id="{F122D391-0DDF-0B42-B719-0DF549C0762D}"/>
              </a:ext>
            </a:extLst>
          </p:cNvPr>
          <p:cNvSpPr>
            <a:spLocks noGrp="1"/>
          </p:cNvSpPr>
          <p:nvPr>
            <p:ph type="sldNum" sz="quarter" idx="12"/>
          </p:nvPr>
        </p:nvSpPr>
        <p:spPr/>
        <p:txBody>
          <a:bodyPr/>
          <a:lstStyle/>
          <a:p>
            <a:fld id="{77F4578E-AB0A-0846-B678-1CAEF8CF63B4}" type="slidenum">
              <a:rPr lang="en-US" smtClean="0"/>
              <a:t>68</a:t>
            </a:fld>
            <a:endParaRPr lang="en-US"/>
          </a:p>
        </p:txBody>
      </p:sp>
    </p:spTree>
    <p:extLst>
      <p:ext uri="{BB962C8B-B14F-4D97-AF65-F5344CB8AC3E}">
        <p14:creationId xmlns:p14="http://schemas.microsoft.com/office/powerpoint/2010/main" val="333115915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EA475-7E89-D14A-A20F-20C1899FC138}"/>
              </a:ext>
            </a:extLst>
          </p:cNvPr>
          <p:cNvSpPr>
            <a:spLocks noGrp="1"/>
          </p:cNvSpPr>
          <p:nvPr>
            <p:ph type="title"/>
          </p:nvPr>
        </p:nvSpPr>
        <p:spPr>
          <a:xfrm>
            <a:off x="533400" y="1027734"/>
            <a:ext cx="10515600" cy="1325563"/>
          </a:xfrm>
        </p:spPr>
        <p:txBody>
          <a:bodyPr/>
          <a:lstStyle/>
          <a:p>
            <a:r>
              <a:rPr lang="en-US" u="sng" dirty="0"/>
              <a:t>At another inflection point (2020s)</a:t>
            </a:r>
          </a:p>
        </p:txBody>
      </p:sp>
      <p:sp>
        <p:nvSpPr>
          <p:cNvPr id="3" name="Content Placeholder 2">
            <a:extLst>
              <a:ext uri="{FF2B5EF4-FFF2-40B4-BE49-F238E27FC236}">
                <a16:creationId xmlns:a16="http://schemas.microsoft.com/office/drawing/2014/main" id="{4F966C07-2149-EA48-B37C-6B79763AF563}"/>
              </a:ext>
            </a:extLst>
          </p:cNvPr>
          <p:cNvSpPr>
            <a:spLocks noGrp="1"/>
          </p:cNvSpPr>
          <p:nvPr>
            <p:ph idx="1"/>
          </p:nvPr>
        </p:nvSpPr>
        <p:spPr>
          <a:xfrm>
            <a:off x="533400" y="2090668"/>
            <a:ext cx="10515600" cy="4351338"/>
          </a:xfrm>
        </p:spPr>
        <p:txBody>
          <a:bodyPr/>
          <a:lstStyle/>
          <a:p>
            <a:r>
              <a:rPr lang="en-US" sz="2500" dirty="0"/>
              <a:t>At another inflection point similar in certain respects to as we were in the late 1970s –increase emphasis on pollution, on the impacts of noise on communities, and the increased attention of the importance of the Federal Government, the FAA, the airports and the communities all working to address the problem of airport noise</a:t>
            </a:r>
          </a:p>
          <a:p>
            <a:r>
              <a:rPr lang="en-US" dirty="0"/>
              <a:t>Inflection Points </a:t>
            </a:r>
          </a:p>
          <a:p>
            <a:pPr lvl="1"/>
            <a:r>
              <a:rPr lang="en-US" dirty="0"/>
              <a:t>1). ASNA 1979</a:t>
            </a:r>
          </a:p>
          <a:p>
            <a:pPr lvl="1"/>
            <a:r>
              <a:rPr lang="en-US" dirty="0"/>
              <a:t>2) ANCA 1990 </a:t>
            </a:r>
          </a:p>
          <a:p>
            <a:pPr lvl="1"/>
            <a:r>
              <a:rPr lang="en-US" dirty="0"/>
              <a:t>3) Today?? – result of Neighborhood Survey released in 2021</a:t>
            </a:r>
          </a:p>
        </p:txBody>
      </p:sp>
      <p:sp>
        <p:nvSpPr>
          <p:cNvPr id="4" name="Rectangle 3">
            <a:extLst>
              <a:ext uri="{FF2B5EF4-FFF2-40B4-BE49-F238E27FC236}">
                <a16:creationId xmlns:a16="http://schemas.microsoft.com/office/drawing/2014/main" id="{CF3AAFE2-76F1-0C4F-A76F-28ACB028BA22}"/>
              </a:ext>
            </a:extLst>
          </p:cNvPr>
          <p:cNvSpPr/>
          <p:nvPr/>
        </p:nvSpPr>
        <p:spPr>
          <a:xfrm>
            <a:off x="533400" y="658402"/>
            <a:ext cx="10836965" cy="461665"/>
          </a:xfrm>
          <a:prstGeom prst="rect">
            <a:avLst/>
          </a:prstGeom>
        </p:spPr>
        <p:txBody>
          <a:bodyPr wrap="square">
            <a:spAutoFit/>
          </a:bodyPr>
          <a:lstStyle/>
          <a:p>
            <a:pPr algn="ctr"/>
            <a:r>
              <a:rPr lang="en-US" sz="2400" dirty="0"/>
              <a:t>SESSION TEN (Cont’d)</a:t>
            </a:r>
          </a:p>
        </p:txBody>
      </p:sp>
      <p:sp>
        <p:nvSpPr>
          <p:cNvPr id="5" name="Slide Number Placeholder 4">
            <a:extLst>
              <a:ext uri="{FF2B5EF4-FFF2-40B4-BE49-F238E27FC236}">
                <a16:creationId xmlns:a16="http://schemas.microsoft.com/office/drawing/2014/main" id="{1CF14238-DC57-D44B-BE62-21747E05AB91}"/>
              </a:ext>
            </a:extLst>
          </p:cNvPr>
          <p:cNvSpPr>
            <a:spLocks noGrp="1"/>
          </p:cNvSpPr>
          <p:nvPr>
            <p:ph type="sldNum" sz="quarter" idx="12"/>
          </p:nvPr>
        </p:nvSpPr>
        <p:spPr/>
        <p:txBody>
          <a:bodyPr/>
          <a:lstStyle/>
          <a:p>
            <a:fld id="{77F4578E-AB0A-0846-B678-1CAEF8CF63B4}" type="slidenum">
              <a:rPr lang="en-US" smtClean="0"/>
              <a:t>69</a:t>
            </a:fld>
            <a:endParaRPr lang="en-US"/>
          </a:p>
        </p:txBody>
      </p:sp>
    </p:spTree>
    <p:extLst>
      <p:ext uri="{BB962C8B-B14F-4D97-AF65-F5344CB8AC3E}">
        <p14:creationId xmlns:p14="http://schemas.microsoft.com/office/powerpoint/2010/main" val="37011239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7E616EF-FD83-4C9C-EAE3-C20147DB4728}"/>
              </a:ext>
            </a:extLst>
          </p:cNvPr>
          <p:cNvSpPr txBox="1"/>
          <p:nvPr/>
        </p:nvSpPr>
        <p:spPr>
          <a:xfrm>
            <a:off x="-2362200" y="485221"/>
            <a:ext cx="9286875" cy="477054"/>
          </a:xfrm>
          <a:prstGeom prst="rect">
            <a:avLst/>
          </a:prstGeom>
          <a:noFill/>
        </p:spPr>
        <p:txBody>
          <a:bodyPr wrap="square" rtlCol="0">
            <a:spAutoFit/>
          </a:bodyPr>
          <a:lstStyle/>
          <a:p>
            <a:pPr algn="ctr"/>
            <a:r>
              <a:rPr lang="en-US" sz="2500" b="1" dirty="0">
                <a:latin typeface="Archivo" panose="020B0503020202020B04" pitchFamily="34" charset="77"/>
              </a:rPr>
              <a:t>The Webinar - Format</a:t>
            </a:r>
          </a:p>
        </p:txBody>
      </p:sp>
      <p:graphicFrame>
        <p:nvGraphicFramePr>
          <p:cNvPr id="4" name="Table 3">
            <a:extLst>
              <a:ext uri="{FF2B5EF4-FFF2-40B4-BE49-F238E27FC236}">
                <a16:creationId xmlns:a16="http://schemas.microsoft.com/office/drawing/2014/main" id="{BFA310E9-43A1-5F20-83ED-1377449102F9}"/>
              </a:ext>
            </a:extLst>
          </p:cNvPr>
          <p:cNvGraphicFramePr>
            <a:graphicFrameLocks noGrp="1"/>
          </p:cNvGraphicFramePr>
          <p:nvPr>
            <p:extLst>
              <p:ext uri="{D42A27DB-BD31-4B8C-83A1-F6EECF244321}">
                <p14:modId xmlns:p14="http://schemas.microsoft.com/office/powerpoint/2010/main" val="1932055470"/>
              </p:ext>
            </p:extLst>
          </p:nvPr>
        </p:nvGraphicFramePr>
        <p:xfrm>
          <a:off x="0" y="962275"/>
          <a:ext cx="9287785" cy="4419600"/>
        </p:xfrm>
        <a:graphic>
          <a:graphicData uri="http://schemas.openxmlformats.org/drawingml/2006/table">
            <a:tbl>
              <a:tblPr firstRow="1" bandRow="1">
                <a:tableStyleId>{1E171933-4619-4E11-9A3F-F7608DF75F80}</a:tableStyleId>
              </a:tblPr>
              <a:tblGrid>
                <a:gridCol w="9287785">
                  <a:extLst>
                    <a:ext uri="{9D8B030D-6E8A-4147-A177-3AD203B41FA5}">
                      <a16:colId xmlns:a16="http://schemas.microsoft.com/office/drawing/2014/main" val="3704647218"/>
                    </a:ext>
                  </a:extLst>
                </a:gridCol>
              </a:tblGrid>
              <a:tr h="833028">
                <a:tc>
                  <a:txBody>
                    <a:bodyPr/>
                    <a:lstStyle/>
                    <a:p>
                      <a:pPr algn="ctr"/>
                      <a:endParaRPr lang="en-US" sz="2000" b="1" kern="1200" dirty="0">
                        <a:solidFill>
                          <a:schemeClr val="lt1"/>
                        </a:solidFill>
                        <a:effectLst/>
                        <a:latin typeface="+mn-lt"/>
                        <a:ea typeface="+mn-ea"/>
                        <a:cs typeface="+mn-cs"/>
                      </a:endParaRPr>
                    </a:p>
                    <a:p>
                      <a:pPr algn="ctr"/>
                      <a:r>
                        <a:rPr lang="en-US" sz="2400" b="1" kern="1200" dirty="0">
                          <a:solidFill>
                            <a:schemeClr val="lt1"/>
                          </a:solidFill>
                          <a:effectLst/>
                          <a:latin typeface="+mn-lt"/>
                          <a:ea typeface="+mn-ea"/>
                          <a:cs typeface="+mn-cs"/>
                        </a:rPr>
                        <a:t>FAA Noise Policy Review - FAA and AICA Panel Discussion</a:t>
                      </a:r>
                      <a:r>
                        <a:rPr lang="en-US" sz="2400" dirty="0">
                          <a:effectLs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bg1"/>
                          </a:solidFill>
                          <a:latin typeface="Roboto" panose="02000000000000000000" pitchFamily="2" charset="0"/>
                          <a:ea typeface="Roboto" panose="02000000000000000000" pitchFamily="2" charset="0"/>
                        </a:rPr>
                        <a:t>July 13, 2023 – hosted via Zoom, 6:30-8:30pm ET</a:t>
                      </a:r>
                    </a:p>
                  </a:txBody>
                  <a:tcPr/>
                </a:tc>
                <a:extLst>
                  <a:ext uri="{0D108BD9-81ED-4DB2-BD59-A6C34878D82A}">
                    <a16:rowId xmlns:a16="http://schemas.microsoft.com/office/drawing/2014/main" val="1317484064"/>
                  </a:ext>
                </a:extLst>
              </a:tr>
              <a:tr h="980033">
                <a:tc>
                  <a:txBody>
                    <a:bodyPr/>
                    <a:lstStyle/>
                    <a:p>
                      <a:pPr marL="285750" marR="0" lvl="0" indent="-285750" algn="l" defTabSz="914400" rtl="0" eaLnBrk="1" fontAlgn="auto" latinLnBrk="0" hangingPunct="1">
                        <a:lnSpc>
                          <a:spcPct val="100000"/>
                        </a:lnSpc>
                        <a:spcBef>
                          <a:spcPts val="0"/>
                        </a:spcBef>
                        <a:spcAft>
                          <a:spcPts val="0"/>
                        </a:spcAft>
                        <a:buClr>
                          <a:schemeClr val="tx2"/>
                        </a:buClr>
                        <a:buSzPct val="70000"/>
                        <a:buFont typeface="System Font Regular"/>
                        <a:buChar char="►"/>
                        <a:tabLst/>
                        <a:defRPr/>
                      </a:pPr>
                      <a:r>
                        <a:rPr lang="en-US" sz="2000" b="1" dirty="0">
                          <a:solidFill>
                            <a:schemeClr val="tx1"/>
                          </a:solidFill>
                          <a:latin typeface="Roboto" panose="02000000000000000000" pitchFamily="2" charset="0"/>
                          <a:ea typeface="Roboto" panose="02000000000000000000" pitchFamily="2" charset="0"/>
                        </a:rPr>
                        <a:t>Panelists for FAA: </a:t>
                      </a:r>
                    </a:p>
                    <a:p>
                      <a:pPr marL="800100" lvl="1" indent="-342900">
                        <a:buClr>
                          <a:schemeClr val="tx2"/>
                        </a:buClr>
                        <a:buFont typeface="Arial" panose="020B0604020202020204" pitchFamily="34" charset="0"/>
                        <a:buChar char="•"/>
                      </a:pPr>
                      <a:r>
                        <a:rPr lang="en-US" sz="1800" dirty="0">
                          <a:latin typeface="Roboto" panose="02000000000000000000" pitchFamily="2" charset="0"/>
                          <a:ea typeface="Roboto" panose="02000000000000000000" pitchFamily="2" charset="0"/>
                        </a:rPr>
                        <a:t>Don Scata, </a:t>
                      </a:r>
                      <a:r>
                        <a:rPr lang="en-US" sz="1800" i="1" dirty="0">
                          <a:latin typeface="Roboto" panose="02000000000000000000" pitchFamily="2" charset="0"/>
                          <a:ea typeface="Roboto" panose="02000000000000000000" pitchFamily="2" charset="0"/>
                        </a:rPr>
                        <a:t>Manager Noise Division (AEE-100)</a:t>
                      </a:r>
                    </a:p>
                    <a:p>
                      <a:pPr marL="800100" lvl="1" indent="-342900">
                        <a:buClr>
                          <a:schemeClr val="tx2"/>
                        </a:buClr>
                        <a:buFont typeface="Arial" panose="020B0604020202020204" pitchFamily="34" charset="0"/>
                        <a:buChar char="•"/>
                      </a:pPr>
                      <a:r>
                        <a:rPr lang="en-US" sz="1800" dirty="0">
                          <a:solidFill>
                            <a:schemeClr val="tx1"/>
                          </a:solidFill>
                          <a:latin typeface="Roboto" panose="02000000000000000000" pitchFamily="2" charset="0"/>
                          <a:ea typeface="Roboto" panose="02000000000000000000" pitchFamily="2" charset="0"/>
                        </a:rPr>
                        <a:t>Krystyna Bednarczyk</a:t>
                      </a:r>
                      <a:r>
                        <a:rPr lang="en-US" sz="1800" dirty="0">
                          <a:latin typeface="Roboto" panose="02000000000000000000" pitchFamily="2" charset="0"/>
                          <a:ea typeface="Roboto" panose="02000000000000000000" pitchFamily="2" charset="0"/>
                        </a:rPr>
                        <a:t>, </a:t>
                      </a:r>
                      <a:r>
                        <a:rPr lang="en-US" sz="1800" i="1" dirty="0">
                          <a:latin typeface="Roboto" panose="02000000000000000000" pitchFamily="2" charset="0"/>
                          <a:ea typeface="Roboto" panose="02000000000000000000" pitchFamily="2" charset="0"/>
                        </a:rPr>
                        <a:t>Environmental Policy Advisory, Environmental Policy Division (AEE-400)</a:t>
                      </a:r>
                      <a:endParaRPr lang="en-US" dirty="0"/>
                    </a:p>
                  </a:txBody>
                  <a:tcPr/>
                </a:tc>
                <a:extLst>
                  <a:ext uri="{0D108BD9-81ED-4DB2-BD59-A6C34878D82A}">
                    <a16:rowId xmlns:a16="http://schemas.microsoft.com/office/drawing/2014/main" val="3326141536"/>
                  </a:ext>
                </a:extLst>
              </a:tr>
              <a:tr h="980033">
                <a:tc>
                  <a:txBody>
                    <a:bodyPr/>
                    <a:lstStyle/>
                    <a:p>
                      <a:pPr marL="285750" marR="0" lvl="0" indent="-285750" algn="l" defTabSz="914400" rtl="0" eaLnBrk="1" fontAlgn="auto" latinLnBrk="0" hangingPunct="1">
                        <a:lnSpc>
                          <a:spcPct val="100000"/>
                        </a:lnSpc>
                        <a:spcBef>
                          <a:spcPts val="0"/>
                        </a:spcBef>
                        <a:spcAft>
                          <a:spcPts val="0"/>
                        </a:spcAft>
                        <a:buClr>
                          <a:schemeClr val="tx2"/>
                        </a:buClr>
                        <a:buSzPct val="70000"/>
                        <a:buFont typeface="System Font Regular"/>
                        <a:buChar char="►"/>
                        <a:tabLst/>
                        <a:defRPr/>
                      </a:pPr>
                      <a:r>
                        <a:rPr lang="en-US" sz="2000" b="1" dirty="0">
                          <a:latin typeface="Roboto" panose="02000000000000000000" pitchFamily="2" charset="0"/>
                          <a:ea typeface="Roboto" panose="02000000000000000000" pitchFamily="2" charset="0"/>
                        </a:rPr>
                        <a:t>Panelists for AICA: </a:t>
                      </a:r>
                    </a:p>
                    <a:p>
                      <a:pPr marL="800100" marR="0" lvl="1" indent="-34290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Char char="•"/>
                        <a:tabLst/>
                        <a:defRPr/>
                      </a:pPr>
                      <a:r>
                        <a:rPr lang="en-US" sz="1800" dirty="0">
                          <a:solidFill>
                            <a:schemeClr val="tx1"/>
                          </a:solidFill>
                          <a:latin typeface="Roboto" panose="02000000000000000000" pitchFamily="2" charset="0"/>
                          <a:ea typeface="Roboto" panose="02000000000000000000" pitchFamily="2" charset="0"/>
                        </a:rPr>
                        <a:t>Darlene </a:t>
                      </a:r>
                      <a:r>
                        <a:rPr lang="en-US" sz="1800" dirty="0">
                          <a:latin typeface="Roboto" panose="02000000000000000000" pitchFamily="2" charset="0"/>
                          <a:ea typeface="Roboto" panose="02000000000000000000" pitchFamily="2" charset="0"/>
                        </a:rPr>
                        <a:t>Yaplee – </a:t>
                      </a:r>
                      <a:r>
                        <a:rPr lang="en-US" sz="1800" i="1" dirty="0">
                          <a:latin typeface="Roboto" panose="02000000000000000000" pitchFamily="2" charset="0"/>
                          <a:ea typeface="Roboto" panose="02000000000000000000" pitchFamily="2" charset="0"/>
                        </a:rPr>
                        <a:t>Co-founder, President  </a:t>
                      </a:r>
                    </a:p>
                    <a:p>
                      <a:pPr marL="800100" lvl="1" indent="-342900">
                        <a:buClr>
                          <a:schemeClr val="tx2"/>
                        </a:buClr>
                        <a:buFont typeface="Arial" panose="020B0604020202020204" pitchFamily="34" charset="0"/>
                        <a:buChar char="•"/>
                      </a:pPr>
                      <a:r>
                        <a:rPr lang="en-US" sz="1800" dirty="0">
                          <a:solidFill>
                            <a:schemeClr val="tx1"/>
                          </a:solidFill>
                          <a:latin typeface="Roboto" panose="02000000000000000000" pitchFamily="2" charset="0"/>
                          <a:ea typeface="Roboto" panose="02000000000000000000" pitchFamily="2" charset="0"/>
                        </a:rPr>
                        <a:t>Dr. Cindy Christiansen</a:t>
                      </a:r>
                      <a:r>
                        <a:rPr lang="en-US" sz="1800" dirty="0">
                          <a:latin typeface="Roboto" panose="02000000000000000000" pitchFamily="2" charset="0"/>
                          <a:ea typeface="Roboto" panose="02000000000000000000" pitchFamily="2" charset="0"/>
                        </a:rPr>
                        <a:t> – </a:t>
                      </a:r>
                      <a:r>
                        <a:rPr lang="en-US" sz="1800" i="1" dirty="0">
                          <a:solidFill>
                            <a:schemeClr val="tx1"/>
                          </a:solidFill>
                          <a:latin typeface="Roboto" panose="02000000000000000000" pitchFamily="2" charset="0"/>
                          <a:ea typeface="Roboto" panose="02000000000000000000" pitchFamily="2" charset="0"/>
                        </a:rPr>
                        <a:t>Co-founder, Chief Technology Officer </a:t>
                      </a:r>
                      <a:endParaRPr lang="en-US" sz="1800" i="1" dirty="0">
                        <a:latin typeface="Roboto" panose="02000000000000000000" pitchFamily="2" charset="0"/>
                        <a:ea typeface="Roboto" panose="02000000000000000000" pitchFamily="2" charset="0"/>
                      </a:endParaRPr>
                    </a:p>
                    <a:p>
                      <a:pPr marL="800100" lvl="1" indent="-342900">
                        <a:buClr>
                          <a:schemeClr val="tx2"/>
                        </a:buClr>
                        <a:buFont typeface="Arial" panose="020B0604020202020204" pitchFamily="34" charset="0"/>
                        <a:buChar char="•"/>
                      </a:pPr>
                      <a:r>
                        <a:rPr lang="en-US" sz="1800" dirty="0">
                          <a:latin typeface="Roboto" panose="02000000000000000000" pitchFamily="2" charset="0"/>
                          <a:ea typeface="Roboto" panose="02000000000000000000" pitchFamily="2" charset="0"/>
                        </a:rPr>
                        <a:t>Amy McCoy – Founding Member, Groton Ayer Buzz, GA Liaison </a:t>
                      </a:r>
                    </a:p>
                  </a:txBody>
                  <a:tcPr/>
                </a:tc>
                <a:extLst>
                  <a:ext uri="{0D108BD9-81ED-4DB2-BD59-A6C34878D82A}">
                    <a16:rowId xmlns:a16="http://schemas.microsoft.com/office/drawing/2014/main" val="3155107245"/>
                  </a:ext>
                </a:extLst>
              </a:tr>
              <a:tr h="759525">
                <a:tc>
                  <a:txBody>
                    <a:bodyPr/>
                    <a:lstStyle/>
                    <a:p>
                      <a:pPr marL="285750" marR="0" lvl="0" indent="-285750" algn="l" defTabSz="914400" rtl="0" eaLnBrk="1" fontAlgn="auto" latinLnBrk="0" hangingPunct="1">
                        <a:lnSpc>
                          <a:spcPct val="100000"/>
                        </a:lnSpc>
                        <a:spcBef>
                          <a:spcPts val="0"/>
                        </a:spcBef>
                        <a:spcAft>
                          <a:spcPts val="0"/>
                        </a:spcAft>
                        <a:buClr>
                          <a:schemeClr val="tx2"/>
                        </a:buClr>
                        <a:buSzPct val="70000"/>
                        <a:buFont typeface="System Font Regular"/>
                        <a:buChar char="►"/>
                        <a:tabLst/>
                        <a:defRPr/>
                      </a:pPr>
                      <a:r>
                        <a:rPr lang="en-US" sz="2000" dirty="0">
                          <a:latin typeface="Roboto" panose="02000000000000000000" pitchFamily="2" charset="0"/>
                          <a:ea typeface="Roboto" panose="02000000000000000000" pitchFamily="2" charset="0"/>
                        </a:rPr>
                        <a:t> </a:t>
                      </a:r>
                      <a:r>
                        <a:rPr lang="en-US" sz="2000" b="1" dirty="0">
                          <a:latin typeface="Roboto" panose="02000000000000000000" pitchFamily="2" charset="0"/>
                          <a:ea typeface="Roboto" panose="02000000000000000000" pitchFamily="2" charset="0"/>
                        </a:rPr>
                        <a:t>Moderators for Federal Mediation and Conciliation Service (FMCS)</a:t>
                      </a:r>
                    </a:p>
                    <a:p>
                      <a:pPr marL="800100" marR="0" lvl="1" indent="-34290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Char char="•"/>
                        <a:tabLst/>
                        <a:defRPr/>
                      </a:pPr>
                      <a:r>
                        <a:rPr lang="en-US" sz="1800" dirty="0">
                          <a:effectLst/>
                          <a:latin typeface="Roboto" panose="02000000000000000000" pitchFamily="2" charset="0"/>
                          <a:ea typeface="Roboto" panose="02000000000000000000" pitchFamily="2" charset="0"/>
                        </a:rPr>
                        <a:t>Kayla Mack, </a:t>
                      </a:r>
                      <a:r>
                        <a:rPr lang="en-US" sz="1800" i="1" dirty="0">
                          <a:effectLst/>
                          <a:latin typeface="Roboto" panose="02000000000000000000" pitchFamily="2" charset="0"/>
                          <a:ea typeface="Roboto" panose="02000000000000000000" pitchFamily="2" charset="0"/>
                        </a:rPr>
                        <a:t>Commissioner </a:t>
                      </a:r>
                    </a:p>
                    <a:p>
                      <a:pPr marL="800100" marR="0" lvl="1" indent="-34290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Char char="•"/>
                        <a:tabLst/>
                        <a:defRPr/>
                      </a:pPr>
                      <a:r>
                        <a:rPr lang="en-US" sz="1800" dirty="0">
                          <a:effectLst/>
                          <a:latin typeface="Roboto" panose="02000000000000000000" pitchFamily="2" charset="0"/>
                          <a:ea typeface="Roboto" panose="02000000000000000000" pitchFamily="2" charset="0"/>
                        </a:rPr>
                        <a:t>Moira Caruso, </a:t>
                      </a:r>
                      <a:r>
                        <a:rPr lang="en-US" sz="1800" i="1" dirty="0">
                          <a:effectLst/>
                          <a:latin typeface="Roboto" panose="02000000000000000000" pitchFamily="2" charset="0"/>
                          <a:ea typeface="Roboto" panose="02000000000000000000" pitchFamily="2" charset="0"/>
                        </a:rPr>
                        <a:t>Commissioner and Strategy Officer </a:t>
                      </a:r>
                      <a:endParaRPr lang="en-US" sz="1800" dirty="0">
                        <a:latin typeface="Roboto" panose="02000000000000000000" pitchFamily="2" charset="0"/>
                        <a:ea typeface="Roboto" panose="02000000000000000000" pitchFamily="2" charset="0"/>
                      </a:endParaRPr>
                    </a:p>
                  </a:txBody>
                  <a:tcPr/>
                </a:tc>
                <a:extLst>
                  <a:ext uri="{0D108BD9-81ED-4DB2-BD59-A6C34878D82A}">
                    <a16:rowId xmlns:a16="http://schemas.microsoft.com/office/drawing/2014/main" val="1585482341"/>
                  </a:ext>
                </a:extLst>
              </a:tr>
            </a:tbl>
          </a:graphicData>
        </a:graphic>
      </p:graphicFrame>
      <p:sp>
        <p:nvSpPr>
          <p:cNvPr id="9" name="Rectangle 8">
            <a:extLst>
              <a:ext uri="{FF2B5EF4-FFF2-40B4-BE49-F238E27FC236}">
                <a16:creationId xmlns:a16="http://schemas.microsoft.com/office/drawing/2014/main" id="{25B40AE5-830D-614E-8838-E05E62735522}"/>
              </a:ext>
            </a:extLst>
          </p:cNvPr>
          <p:cNvSpPr/>
          <p:nvPr/>
        </p:nvSpPr>
        <p:spPr>
          <a:xfrm>
            <a:off x="9552829" y="1179222"/>
            <a:ext cx="2362200" cy="1754326"/>
          </a:xfrm>
          <a:prstGeom prst="rect">
            <a:avLst/>
          </a:prstGeom>
        </p:spPr>
        <p:txBody>
          <a:bodyPr wrap="square">
            <a:spAutoFit/>
          </a:bodyPr>
          <a:lstStyle/>
          <a:p>
            <a:pPr algn="ctr">
              <a:buClr>
                <a:schemeClr val="tx2"/>
              </a:buClr>
            </a:pPr>
            <a:r>
              <a:rPr lang="en-US" b="1" dirty="0">
                <a:latin typeface="Roboto" panose="02000000000000000000" pitchFamily="2" charset="0"/>
                <a:ea typeface="Roboto" panose="02000000000000000000" pitchFamily="2" charset="0"/>
              </a:rPr>
              <a:t>ATTENDEES</a:t>
            </a:r>
          </a:p>
          <a:p>
            <a:pPr marL="285750" indent="-285750">
              <a:buClr>
                <a:schemeClr val="tx2"/>
              </a:buClr>
              <a:buFont typeface="System Font Regular"/>
              <a:buChar char="►"/>
            </a:pPr>
            <a:r>
              <a:rPr lang="en-US" dirty="0">
                <a:latin typeface="Roboto" panose="02000000000000000000" pitchFamily="2" charset="0"/>
                <a:ea typeface="Roboto" panose="02000000000000000000" pitchFamily="2" charset="0"/>
              </a:rPr>
              <a:t>Over 111 individuals and 55 community groups</a:t>
            </a:r>
          </a:p>
          <a:p>
            <a:pPr marL="285750" indent="-285750">
              <a:buClr>
                <a:schemeClr val="tx2"/>
              </a:buClr>
              <a:buFont typeface="System Font Regular"/>
              <a:buChar char="►"/>
            </a:pPr>
            <a:r>
              <a:rPr lang="en-US" dirty="0">
                <a:latin typeface="Roboto" panose="02000000000000000000" pitchFamily="2" charset="0"/>
                <a:ea typeface="Roboto" panose="02000000000000000000" pitchFamily="2" charset="0"/>
              </a:rPr>
              <a:t>FAA noise policy team members</a:t>
            </a:r>
          </a:p>
        </p:txBody>
      </p:sp>
      <p:sp>
        <p:nvSpPr>
          <p:cNvPr id="10" name="Rectangle 9">
            <a:extLst>
              <a:ext uri="{FF2B5EF4-FFF2-40B4-BE49-F238E27FC236}">
                <a16:creationId xmlns:a16="http://schemas.microsoft.com/office/drawing/2014/main" id="{E70DAED2-1E00-6D4A-AB09-B64F793C5C6E}"/>
              </a:ext>
            </a:extLst>
          </p:cNvPr>
          <p:cNvSpPr/>
          <p:nvPr/>
        </p:nvSpPr>
        <p:spPr>
          <a:xfrm>
            <a:off x="808383" y="83299"/>
            <a:ext cx="10575234" cy="461665"/>
          </a:xfrm>
          <a:prstGeom prst="rect">
            <a:avLst/>
          </a:prstGeom>
        </p:spPr>
        <p:txBody>
          <a:bodyPr wrap="square">
            <a:spAutoFit/>
          </a:bodyPr>
          <a:lstStyle/>
          <a:p>
            <a:pPr algn="ctr"/>
            <a:r>
              <a:rPr lang="en-US" sz="2400" dirty="0"/>
              <a:t>SESSION ONE (Cont’d)</a:t>
            </a:r>
          </a:p>
        </p:txBody>
      </p:sp>
      <p:sp>
        <p:nvSpPr>
          <p:cNvPr id="11" name="Rectangle 10">
            <a:extLst>
              <a:ext uri="{FF2B5EF4-FFF2-40B4-BE49-F238E27FC236}">
                <a16:creationId xmlns:a16="http://schemas.microsoft.com/office/drawing/2014/main" id="{8A2AE706-27F8-B545-8B36-9C4C8A607338}"/>
              </a:ext>
            </a:extLst>
          </p:cNvPr>
          <p:cNvSpPr/>
          <p:nvPr/>
        </p:nvSpPr>
        <p:spPr>
          <a:xfrm>
            <a:off x="159027" y="5380672"/>
            <a:ext cx="12365602" cy="1477328"/>
          </a:xfrm>
          <a:prstGeom prst="rect">
            <a:avLst/>
          </a:prstGeom>
        </p:spPr>
        <p:txBody>
          <a:bodyPr wrap="square">
            <a:spAutoFit/>
          </a:bodyPr>
          <a:lstStyle/>
          <a:p>
            <a:pPr>
              <a:buClr>
                <a:schemeClr val="tx2"/>
              </a:buClr>
              <a:buSzPct val="70000"/>
            </a:pPr>
            <a:r>
              <a:rPr lang="en-US" b="1" dirty="0">
                <a:latin typeface="Roboto" panose="02000000000000000000" pitchFamily="2" charset="0"/>
                <a:ea typeface="Roboto" panose="02000000000000000000" pitchFamily="2" charset="0"/>
              </a:rPr>
              <a:t>Webinar invitation</a:t>
            </a:r>
          </a:p>
          <a:p>
            <a:pPr>
              <a:buClr>
                <a:schemeClr val="tx2"/>
              </a:buClr>
              <a:buSzPct val="70000"/>
            </a:pPr>
            <a:r>
              <a:rPr lang="en-US" dirty="0">
                <a:latin typeface="Roboto" panose="02000000000000000000" pitchFamily="2" charset="0"/>
                <a:ea typeface="Roboto" panose="02000000000000000000" pitchFamily="2" charset="0"/>
              </a:rPr>
              <a:t>https://</a:t>
            </a:r>
            <a:r>
              <a:rPr lang="en-US" dirty="0" err="1">
                <a:latin typeface="Roboto" panose="02000000000000000000" pitchFamily="2" charset="0"/>
                <a:ea typeface="Roboto" panose="02000000000000000000" pitchFamily="2" charset="0"/>
              </a:rPr>
              <a:t>aviationimpactedcommunities.org</a:t>
            </a:r>
            <a:r>
              <a:rPr lang="en-US" dirty="0">
                <a:latin typeface="Roboto" panose="02000000000000000000" pitchFamily="2" charset="0"/>
                <a:ea typeface="Roboto" panose="02000000000000000000" pitchFamily="2" charset="0"/>
              </a:rPr>
              <a:t>/</a:t>
            </a:r>
            <a:r>
              <a:rPr lang="en-US" dirty="0" err="1">
                <a:latin typeface="Roboto" panose="02000000000000000000" pitchFamily="2" charset="0"/>
                <a:ea typeface="Roboto" panose="02000000000000000000" pitchFamily="2" charset="0"/>
              </a:rPr>
              <a:t>wp</a:t>
            </a:r>
            <a:r>
              <a:rPr lang="en-US" dirty="0">
                <a:latin typeface="Roboto" panose="02000000000000000000" pitchFamily="2" charset="0"/>
                <a:ea typeface="Roboto" panose="02000000000000000000" pitchFamily="2" charset="0"/>
              </a:rPr>
              <a:t>-content/uploads/2023/09/FAA-x-AICA-NPR-</a:t>
            </a:r>
            <a:r>
              <a:rPr lang="en-US" dirty="0" err="1">
                <a:latin typeface="Roboto" panose="02000000000000000000" pitchFamily="2" charset="0"/>
                <a:ea typeface="Roboto" panose="02000000000000000000" pitchFamily="2" charset="0"/>
              </a:rPr>
              <a:t>Dialogue_Invitation.pdf</a:t>
            </a:r>
            <a:r>
              <a:rPr lang="en-US" dirty="0">
                <a:latin typeface="Roboto" panose="02000000000000000000" pitchFamily="2" charset="0"/>
                <a:ea typeface="Roboto" panose="02000000000000000000" pitchFamily="2" charset="0"/>
              </a:rPr>
              <a:t> </a:t>
            </a:r>
            <a:endParaRPr lang="en-US" i="1" dirty="0">
              <a:latin typeface="Roboto" panose="02000000000000000000" pitchFamily="2" charset="0"/>
              <a:ea typeface="Roboto" panose="02000000000000000000" pitchFamily="2" charset="0"/>
            </a:endParaRPr>
          </a:p>
          <a:p>
            <a:pPr lvl="1">
              <a:buClr>
                <a:schemeClr val="tx2"/>
              </a:buClr>
              <a:buSzPct val="80000"/>
            </a:pPr>
            <a:endParaRPr lang="en-US" sz="1600" i="1" dirty="0">
              <a:latin typeface="Roboto" panose="02000000000000000000" pitchFamily="2" charset="0"/>
              <a:ea typeface="Roboto" panose="02000000000000000000" pitchFamily="2" charset="0"/>
            </a:endParaRPr>
          </a:p>
          <a:p>
            <a:pPr>
              <a:buClr>
                <a:schemeClr val="tx2"/>
              </a:buClr>
              <a:buSzPct val="70000"/>
            </a:pPr>
            <a:r>
              <a:rPr lang="en-US" b="1" dirty="0">
                <a:latin typeface="Roboto" panose="02000000000000000000" pitchFamily="2" charset="0"/>
                <a:ea typeface="Roboto" panose="02000000000000000000" pitchFamily="2" charset="0"/>
              </a:rPr>
              <a:t>Webinar notes issued by AICA</a:t>
            </a:r>
          </a:p>
          <a:p>
            <a:pPr>
              <a:buClr>
                <a:schemeClr val="tx2"/>
              </a:buClr>
              <a:buSzPct val="70000"/>
            </a:pPr>
            <a:r>
              <a:rPr lang="en-US" i="1" dirty="0">
                <a:solidFill>
                  <a:srgbClr val="000000"/>
                </a:solidFill>
                <a:latin typeface="Roboto" panose="02000000000000000000" pitchFamily="2" charset="0"/>
                <a:ea typeface="Roboto" panose="02000000000000000000" pitchFamily="2" charset="0"/>
              </a:rPr>
              <a:t>https://</a:t>
            </a:r>
            <a:r>
              <a:rPr lang="en-US" i="1" dirty="0" err="1">
                <a:solidFill>
                  <a:srgbClr val="000000"/>
                </a:solidFill>
                <a:latin typeface="Roboto" panose="02000000000000000000" pitchFamily="2" charset="0"/>
                <a:ea typeface="Roboto" panose="02000000000000000000" pitchFamily="2" charset="0"/>
              </a:rPr>
              <a:t>aviationimpactedcommunities.org</a:t>
            </a:r>
            <a:r>
              <a:rPr lang="en-US" i="1" dirty="0">
                <a:solidFill>
                  <a:srgbClr val="000000"/>
                </a:solidFill>
                <a:latin typeface="Roboto" panose="02000000000000000000" pitchFamily="2" charset="0"/>
                <a:ea typeface="Roboto" panose="02000000000000000000" pitchFamily="2" charset="0"/>
              </a:rPr>
              <a:t>/</a:t>
            </a:r>
            <a:r>
              <a:rPr lang="en-US" i="1" dirty="0" err="1">
                <a:solidFill>
                  <a:srgbClr val="000000"/>
                </a:solidFill>
                <a:latin typeface="Roboto" panose="02000000000000000000" pitchFamily="2" charset="0"/>
                <a:ea typeface="Roboto" panose="02000000000000000000" pitchFamily="2" charset="0"/>
              </a:rPr>
              <a:t>wp</a:t>
            </a:r>
            <a:r>
              <a:rPr lang="en-US" i="1" dirty="0">
                <a:solidFill>
                  <a:srgbClr val="000000"/>
                </a:solidFill>
                <a:latin typeface="Roboto" panose="02000000000000000000" pitchFamily="2" charset="0"/>
                <a:ea typeface="Roboto" panose="02000000000000000000" pitchFamily="2" charset="0"/>
              </a:rPr>
              <a:t>-content/uploads/2023/09/FAA-AICA-Meeting-Notes_2023_Final.pdf</a:t>
            </a:r>
            <a:endParaRPr lang="en-US" dirty="0"/>
          </a:p>
        </p:txBody>
      </p:sp>
      <p:sp>
        <p:nvSpPr>
          <p:cNvPr id="12" name="Slide Number Placeholder 11">
            <a:extLst>
              <a:ext uri="{FF2B5EF4-FFF2-40B4-BE49-F238E27FC236}">
                <a16:creationId xmlns:a16="http://schemas.microsoft.com/office/drawing/2014/main" id="{FA900F25-4EB1-3845-B418-93A86B4B4B81}"/>
              </a:ext>
            </a:extLst>
          </p:cNvPr>
          <p:cNvSpPr>
            <a:spLocks noGrp="1"/>
          </p:cNvSpPr>
          <p:nvPr>
            <p:ph type="sldNum" sz="quarter" idx="12"/>
          </p:nvPr>
        </p:nvSpPr>
        <p:spPr/>
        <p:txBody>
          <a:bodyPr/>
          <a:lstStyle/>
          <a:p>
            <a:fld id="{77F4578E-AB0A-0846-B678-1CAEF8CF63B4}" type="slidenum">
              <a:rPr lang="en-US" smtClean="0"/>
              <a:t>7</a:t>
            </a:fld>
            <a:endParaRPr lang="en-US"/>
          </a:p>
        </p:txBody>
      </p:sp>
    </p:spTree>
    <p:extLst>
      <p:ext uri="{BB962C8B-B14F-4D97-AF65-F5344CB8AC3E}">
        <p14:creationId xmlns:p14="http://schemas.microsoft.com/office/powerpoint/2010/main" val="182465124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4D137-1405-4E41-ABDF-23FF91CB1A7E}"/>
              </a:ext>
            </a:extLst>
          </p:cNvPr>
          <p:cNvSpPr>
            <a:spLocks noGrp="1"/>
          </p:cNvSpPr>
          <p:nvPr>
            <p:ph type="title"/>
          </p:nvPr>
        </p:nvSpPr>
        <p:spPr>
          <a:xfrm>
            <a:off x="339213" y="484282"/>
            <a:ext cx="10515600" cy="1325563"/>
          </a:xfrm>
        </p:spPr>
        <p:txBody>
          <a:bodyPr>
            <a:normAutofit/>
          </a:bodyPr>
          <a:lstStyle/>
          <a:p>
            <a:r>
              <a:rPr lang="en-US" sz="4000" u="sng" dirty="0"/>
              <a:t>Neighborhood Environmental Survey</a:t>
            </a:r>
          </a:p>
        </p:txBody>
      </p:sp>
      <p:sp>
        <p:nvSpPr>
          <p:cNvPr id="3" name="Content Placeholder 2">
            <a:extLst>
              <a:ext uri="{FF2B5EF4-FFF2-40B4-BE49-F238E27FC236}">
                <a16:creationId xmlns:a16="http://schemas.microsoft.com/office/drawing/2014/main" id="{24190450-05C4-C542-822D-18002B3B2C9D}"/>
              </a:ext>
            </a:extLst>
          </p:cNvPr>
          <p:cNvSpPr>
            <a:spLocks noGrp="1"/>
          </p:cNvSpPr>
          <p:nvPr>
            <p:ph idx="1"/>
          </p:nvPr>
        </p:nvSpPr>
        <p:spPr>
          <a:xfrm>
            <a:off x="339213" y="1660154"/>
            <a:ext cx="11014587" cy="4834860"/>
          </a:xfrm>
        </p:spPr>
        <p:txBody>
          <a:bodyPr>
            <a:normAutofit fontScale="92500" lnSpcReduction="10000"/>
          </a:bodyPr>
          <a:lstStyle/>
          <a:p>
            <a:r>
              <a:rPr lang="en-US" dirty="0"/>
              <a:t>Study conducted at direction of Congress</a:t>
            </a:r>
          </a:p>
          <a:p>
            <a:r>
              <a:rPr lang="en-US" dirty="0"/>
              <a:t>Release 2021</a:t>
            </a:r>
          </a:p>
          <a:p>
            <a:r>
              <a:rPr lang="en-US" dirty="0"/>
              <a:t>FAA sought feedback – 4000+ comments</a:t>
            </a:r>
          </a:p>
          <a:p>
            <a:r>
              <a:rPr lang="en-US" dirty="0"/>
              <a:t>As a result of the survey – released a notice of review noise policy (2023), which hasn’t been formally revised or updated since 1976</a:t>
            </a:r>
          </a:p>
          <a:p>
            <a:pPr lvl="1"/>
            <a:r>
              <a:rPr lang="en-US" dirty="0"/>
              <a:t>This is not a formal revision yet – only request for feedback</a:t>
            </a:r>
          </a:p>
          <a:p>
            <a:r>
              <a:rPr lang="en-US" dirty="0"/>
              <a:t>Could be a basis for new discussions of historic components of noise policy – metric (DNL), threshold (65 dB), and significance of impacts</a:t>
            </a:r>
          </a:p>
          <a:p>
            <a:pPr lvl="1"/>
            <a:r>
              <a:rPr lang="en-US" dirty="0"/>
              <a:t>Noise Policy Review</a:t>
            </a:r>
          </a:p>
          <a:p>
            <a:r>
              <a:rPr lang="en-US" dirty="0"/>
              <a:t>Put pressure on regulators (FAA) and legislators (Congress) and sponsors (airports) to adapt to the findings from </a:t>
            </a:r>
            <a:r>
              <a:rPr lang="en-US" i="1" dirty="0"/>
              <a:t>Neighborhood Environmental Survey </a:t>
            </a:r>
          </a:p>
          <a:p>
            <a:pPr lvl="1"/>
            <a:r>
              <a:rPr lang="en-US" dirty="0"/>
              <a:t>This is new data that seems to be relatively reliable data, scientifically defensible data</a:t>
            </a:r>
          </a:p>
          <a:p>
            <a:pPr marL="457200" lvl="1" indent="0">
              <a:buNone/>
            </a:pPr>
            <a:endParaRPr lang="en-US" dirty="0"/>
          </a:p>
        </p:txBody>
      </p:sp>
      <p:sp>
        <p:nvSpPr>
          <p:cNvPr id="4" name="Rectangle 3">
            <a:extLst>
              <a:ext uri="{FF2B5EF4-FFF2-40B4-BE49-F238E27FC236}">
                <a16:creationId xmlns:a16="http://schemas.microsoft.com/office/drawing/2014/main" id="{0916B33E-F064-0D4F-A157-77BF5E0C9702}"/>
              </a:ext>
            </a:extLst>
          </p:cNvPr>
          <p:cNvSpPr/>
          <p:nvPr/>
        </p:nvSpPr>
        <p:spPr>
          <a:xfrm>
            <a:off x="543339" y="299616"/>
            <a:ext cx="11224591" cy="461665"/>
          </a:xfrm>
          <a:prstGeom prst="rect">
            <a:avLst/>
          </a:prstGeom>
        </p:spPr>
        <p:txBody>
          <a:bodyPr wrap="square">
            <a:spAutoFit/>
          </a:bodyPr>
          <a:lstStyle/>
          <a:p>
            <a:pPr algn="ctr"/>
            <a:r>
              <a:rPr lang="en-US" sz="2400" dirty="0"/>
              <a:t>SESSION TEN (Cont’d)</a:t>
            </a:r>
          </a:p>
        </p:txBody>
      </p:sp>
      <p:sp>
        <p:nvSpPr>
          <p:cNvPr id="5" name="Slide Number Placeholder 4">
            <a:extLst>
              <a:ext uri="{FF2B5EF4-FFF2-40B4-BE49-F238E27FC236}">
                <a16:creationId xmlns:a16="http://schemas.microsoft.com/office/drawing/2014/main" id="{D2F8C339-140B-8B4E-A01E-FB24D8D0AF0E}"/>
              </a:ext>
            </a:extLst>
          </p:cNvPr>
          <p:cNvSpPr>
            <a:spLocks noGrp="1"/>
          </p:cNvSpPr>
          <p:nvPr>
            <p:ph type="sldNum" sz="quarter" idx="12"/>
          </p:nvPr>
        </p:nvSpPr>
        <p:spPr/>
        <p:txBody>
          <a:bodyPr/>
          <a:lstStyle/>
          <a:p>
            <a:fld id="{77F4578E-AB0A-0846-B678-1CAEF8CF63B4}" type="slidenum">
              <a:rPr lang="en-US" smtClean="0"/>
              <a:t>70</a:t>
            </a:fld>
            <a:endParaRPr lang="en-US"/>
          </a:p>
        </p:txBody>
      </p:sp>
    </p:spTree>
    <p:extLst>
      <p:ext uri="{BB962C8B-B14F-4D97-AF65-F5344CB8AC3E}">
        <p14:creationId xmlns:p14="http://schemas.microsoft.com/office/powerpoint/2010/main" val="80575466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7F27A8-E0BD-5640-99AA-7455AD125A3A}"/>
              </a:ext>
            </a:extLst>
          </p:cNvPr>
          <p:cNvSpPr>
            <a:spLocks noGrp="1"/>
          </p:cNvSpPr>
          <p:nvPr>
            <p:ph idx="1"/>
          </p:nvPr>
        </p:nvSpPr>
        <p:spPr>
          <a:xfrm>
            <a:off x="281607" y="1351722"/>
            <a:ext cx="11247783" cy="4874970"/>
          </a:xfrm>
        </p:spPr>
        <p:txBody>
          <a:bodyPr>
            <a:normAutofit fontScale="92500"/>
          </a:bodyPr>
          <a:lstStyle/>
          <a:p>
            <a:r>
              <a:rPr lang="en-US" dirty="0"/>
              <a:t>ACNIA/ACI on their comments on the Neighborhood Survey:  “</a:t>
            </a:r>
            <a:r>
              <a:rPr lang="en-US" i="1" dirty="0"/>
              <a:t>it is critical for the FAA to take into account… - and reflect – the different experiences in different communities</a:t>
            </a:r>
            <a:r>
              <a:rPr lang="en-US" dirty="0"/>
              <a:t>.”</a:t>
            </a:r>
          </a:p>
          <a:p>
            <a:pPr lvl="1"/>
            <a:r>
              <a:rPr lang="en-US" dirty="0"/>
              <a:t>Many years ago this would’ve been a radical thought because the FAA very much wanted to stick to a national uniform way of reporting, measuring and mitigating noise and here’s ACI (the industry organization) saying that we need to consider different experiences within different communities.  Much different from the broad national thoughts of the 1970s.</a:t>
            </a:r>
          </a:p>
          <a:p>
            <a:r>
              <a:rPr lang="en-US" dirty="0"/>
              <a:t>Gradual acceptance of alternative and supplemental metrics for the purpose of at least reporting noise if not mitigating it.  </a:t>
            </a:r>
          </a:p>
          <a:p>
            <a:r>
              <a:rPr lang="en-US" dirty="0"/>
              <a:t>Local determinations on land use compatibility</a:t>
            </a:r>
          </a:p>
          <a:p>
            <a:r>
              <a:rPr lang="en-US" dirty="0"/>
              <a:t>Most communities are not taking advantage of the verbiage of FAA workings in Part 150 to create their own local thresholds/in their own thresholds.</a:t>
            </a:r>
          </a:p>
        </p:txBody>
      </p:sp>
      <p:sp>
        <p:nvSpPr>
          <p:cNvPr id="4" name="Rectangle 3">
            <a:extLst>
              <a:ext uri="{FF2B5EF4-FFF2-40B4-BE49-F238E27FC236}">
                <a16:creationId xmlns:a16="http://schemas.microsoft.com/office/drawing/2014/main" id="{D348CFB7-76F6-9848-AB39-2BD2D6E9E7E5}"/>
              </a:ext>
            </a:extLst>
          </p:cNvPr>
          <p:cNvSpPr/>
          <p:nvPr/>
        </p:nvSpPr>
        <p:spPr>
          <a:xfrm>
            <a:off x="503583" y="723799"/>
            <a:ext cx="10707756" cy="461665"/>
          </a:xfrm>
          <a:prstGeom prst="rect">
            <a:avLst/>
          </a:prstGeom>
        </p:spPr>
        <p:txBody>
          <a:bodyPr wrap="square">
            <a:spAutoFit/>
          </a:bodyPr>
          <a:lstStyle/>
          <a:p>
            <a:pPr algn="ctr"/>
            <a:r>
              <a:rPr lang="en-US" sz="2400" dirty="0"/>
              <a:t>SESSION TEN (Cont’d)</a:t>
            </a:r>
          </a:p>
        </p:txBody>
      </p:sp>
      <p:sp>
        <p:nvSpPr>
          <p:cNvPr id="7" name="Slide Number Placeholder 6">
            <a:extLst>
              <a:ext uri="{FF2B5EF4-FFF2-40B4-BE49-F238E27FC236}">
                <a16:creationId xmlns:a16="http://schemas.microsoft.com/office/drawing/2014/main" id="{DA780DB6-F68E-F444-A592-1536CC0A26E2}"/>
              </a:ext>
            </a:extLst>
          </p:cNvPr>
          <p:cNvSpPr>
            <a:spLocks noGrp="1"/>
          </p:cNvSpPr>
          <p:nvPr>
            <p:ph type="sldNum" sz="quarter" idx="12"/>
          </p:nvPr>
        </p:nvSpPr>
        <p:spPr/>
        <p:txBody>
          <a:bodyPr/>
          <a:lstStyle/>
          <a:p>
            <a:fld id="{77F4578E-AB0A-0846-B678-1CAEF8CF63B4}" type="slidenum">
              <a:rPr lang="en-US" smtClean="0"/>
              <a:t>71</a:t>
            </a:fld>
            <a:endParaRPr lang="en-US"/>
          </a:p>
        </p:txBody>
      </p:sp>
    </p:spTree>
    <p:extLst>
      <p:ext uri="{BB962C8B-B14F-4D97-AF65-F5344CB8AC3E}">
        <p14:creationId xmlns:p14="http://schemas.microsoft.com/office/powerpoint/2010/main" val="343129373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BC728-EFA1-324D-853B-F4031486DDD7}"/>
              </a:ext>
            </a:extLst>
          </p:cNvPr>
          <p:cNvSpPr>
            <a:spLocks noGrp="1"/>
          </p:cNvSpPr>
          <p:nvPr>
            <p:ph type="title"/>
          </p:nvPr>
        </p:nvSpPr>
        <p:spPr>
          <a:xfrm>
            <a:off x="414131" y="818114"/>
            <a:ext cx="10515600" cy="1325563"/>
          </a:xfrm>
        </p:spPr>
        <p:txBody>
          <a:bodyPr>
            <a:normAutofit/>
          </a:bodyPr>
          <a:lstStyle/>
          <a:p>
            <a:r>
              <a:rPr lang="en-US" sz="4000" b="1" u="sng" dirty="0"/>
              <a:t>Where Do We Go From Here?</a:t>
            </a:r>
          </a:p>
        </p:txBody>
      </p:sp>
      <p:sp>
        <p:nvSpPr>
          <p:cNvPr id="3" name="Content Placeholder 2">
            <a:extLst>
              <a:ext uri="{FF2B5EF4-FFF2-40B4-BE49-F238E27FC236}">
                <a16:creationId xmlns:a16="http://schemas.microsoft.com/office/drawing/2014/main" id="{B1D584C1-A316-544D-AEB0-AF79D79A9338}"/>
              </a:ext>
            </a:extLst>
          </p:cNvPr>
          <p:cNvSpPr>
            <a:spLocks noGrp="1"/>
          </p:cNvSpPr>
          <p:nvPr>
            <p:ph idx="1"/>
          </p:nvPr>
        </p:nvSpPr>
        <p:spPr>
          <a:xfrm>
            <a:off x="626166" y="2143677"/>
            <a:ext cx="10515600" cy="4351338"/>
          </a:xfrm>
        </p:spPr>
        <p:txBody>
          <a:bodyPr>
            <a:normAutofit lnSpcReduction="10000"/>
          </a:bodyPr>
          <a:lstStyle/>
          <a:p>
            <a:r>
              <a:rPr lang="en-US" dirty="0"/>
              <a:t>Do we spring forward or do we put our heads in the sand?</a:t>
            </a:r>
          </a:p>
          <a:p>
            <a:endParaRPr lang="en-US" dirty="0"/>
          </a:p>
          <a:p>
            <a:r>
              <a:rPr lang="en-US" dirty="0"/>
              <a:t>A modest proposal – a Performance Plan Assignments - 2024</a:t>
            </a:r>
          </a:p>
          <a:p>
            <a:pPr marL="514350" indent="-514350">
              <a:buFont typeface="+mj-lt"/>
              <a:buAutoNum type="arabicPeriod"/>
            </a:pPr>
            <a:r>
              <a:rPr lang="en-US" dirty="0"/>
              <a:t>Adapt to community differences</a:t>
            </a:r>
          </a:p>
          <a:p>
            <a:pPr marL="514350" indent="-514350">
              <a:buFont typeface="+mj-lt"/>
              <a:buAutoNum type="arabicPeriod"/>
            </a:pPr>
            <a:r>
              <a:rPr lang="en-US" dirty="0"/>
              <a:t>Take responsibility for land use planning</a:t>
            </a:r>
          </a:p>
          <a:p>
            <a:pPr marL="514350" indent="-514350">
              <a:buFont typeface="+mj-lt"/>
              <a:buAutoNum type="arabicPeriod"/>
            </a:pPr>
            <a:r>
              <a:rPr lang="en-US" dirty="0"/>
              <a:t>Accept other ways of reporting noise</a:t>
            </a:r>
          </a:p>
          <a:p>
            <a:pPr marL="514350" indent="-514350">
              <a:buFont typeface="+mj-lt"/>
              <a:buAutoNum type="arabicPeriod"/>
            </a:pPr>
            <a:r>
              <a:rPr lang="en-US" dirty="0"/>
              <a:t>Accept limited airspace inefficiencies</a:t>
            </a:r>
          </a:p>
          <a:p>
            <a:pPr marL="514350" indent="-514350">
              <a:buFont typeface="+mj-lt"/>
              <a:buAutoNum type="arabicPeriod"/>
            </a:pPr>
            <a:r>
              <a:rPr lang="en-US" dirty="0"/>
              <a:t>Share responsibilities</a:t>
            </a:r>
          </a:p>
          <a:p>
            <a:pPr marL="514350" indent="-514350">
              <a:buFont typeface="+mj-lt"/>
              <a:buAutoNum type="arabicPeriod"/>
            </a:pPr>
            <a:r>
              <a:rPr lang="en-US" dirty="0"/>
              <a:t>Go to congress as a last resort</a:t>
            </a:r>
          </a:p>
        </p:txBody>
      </p:sp>
      <p:sp>
        <p:nvSpPr>
          <p:cNvPr id="4" name="Rectangle 3">
            <a:extLst>
              <a:ext uri="{FF2B5EF4-FFF2-40B4-BE49-F238E27FC236}">
                <a16:creationId xmlns:a16="http://schemas.microsoft.com/office/drawing/2014/main" id="{0853819D-963F-424D-9AC1-A78F7C35982C}"/>
              </a:ext>
            </a:extLst>
          </p:cNvPr>
          <p:cNvSpPr/>
          <p:nvPr/>
        </p:nvSpPr>
        <p:spPr>
          <a:xfrm>
            <a:off x="1239079" y="356449"/>
            <a:ext cx="9289774" cy="461665"/>
          </a:xfrm>
          <a:prstGeom prst="rect">
            <a:avLst/>
          </a:prstGeom>
        </p:spPr>
        <p:txBody>
          <a:bodyPr wrap="square">
            <a:spAutoFit/>
          </a:bodyPr>
          <a:lstStyle/>
          <a:p>
            <a:pPr algn="ctr"/>
            <a:r>
              <a:rPr lang="en-US" sz="2400" dirty="0"/>
              <a:t>SESSION TEN (Cont’d)</a:t>
            </a:r>
          </a:p>
        </p:txBody>
      </p:sp>
      <p:sp>
        <p:nvSpPr>
          <p:cNvPr id="5" name="Slide Number Placeholder 4">
            <a:extLst>
              <a:ext uri="{FF2B5EF4-FFF2-40B4-BE49-F238E27FC236}">
                <a16:creationId xmlns:a16="http://schemas.microsoft.com/office/drawing/2014/main" id="{2E5F587E-5A8D-FE43-B1E6-C1BD20CBC187}"/>
              </a:ext>
            </a:extLst>
          </p:cNvPr>
          <p:cNvSpPr>
            <a:spLocks noGrp="1"/>
          </p:cNvSpPr>
          <p:nvPr>
            <p:ph type="sldNum" sz="quarter" idx="12"/>
          </p:nvPr>
        </p:nvSpPr>
        <p:spPr/>
        <p:txBody>
          <a:bodyPr/>
          <a:lstStyle/>
          <a:p>
            <a:fld id="{77F4578E-AB0A-0846-B678-1CAEF8CF63B4}" type="slidenum">
              <a:rPr lang="en-US" smtClean="0"/>
              <a:t>72</a:t>
            </a:fld>
            <a:endParaRPr lang="en-US"/>
          </a:p>
        </p:txBody>
      </p:sp>
    </p:spTree>
    <p:extLst>
      <p:ext uri="{BB962C8B-B14F-4D97-AF65-F5344CB8AC3E}">
        <p14:creationId xmlns:p14="http://schemas.microsoft.com/office/powerpoint/2010/main" val="58200771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BA816-2518-FE44-B9B2-5D9D3E41D348}"/>
              </a:ext>
            </a:extLst>
          </p:cNvPr>
          <p:cNvSpPr>
            <a:spLocks noGrp="1"/>
          </p:cNvSpPr>
          <p:nvPr>
            <p:ph type="title"/>
          </p:nvPr>
        </p:nvSpPr>
        <p:spPr>
          <a:xfrm>
            <a:off x="493643" y="684728"/>
            <a:ext cx="10515600" cy="1325563"/>
          </a:xfrm>
        </p:spPr>
        <p:txBody>
          <a:bodyPr/>
          <a:lstStyle/>
          <a:p>
            <a:r>
              <a:rPr lang="en-US" dirty="0"/>
              <a:t>1.  Accept that not all communities are alike</a:t>
            </a:r>
          </a:p>
        </p:txBody>
      </p:sp>
      <p:sp>
        <p:nvSpPr>
          <p:cNvPr id="3" name="Content Placeholder 2">
            <a:extLst>
              <a:ext uri="{FF2B5EF4-FFF2-40B4-BE49-F238E27FC236}">
                <a16:creationId xmlns:a16="http://schemas.microsoft.com/office/drawing/2014/main" id="{CC9D761E-67CC-2844-9EEF-C2A9C9106A7A}"/>
              </a:ext>
            </a:extLst>
          </p:cNvPr>
          <p:cNvSpPr>
            <a:spLocks noGrp="1"/>
          </p:cNvSpPr>
          <p:nvPr>
            <p:ph idx="1"/>
          </p:nvPr>
        </p:nvSpPr>
        <p:spPr/>
        <p:txBody>
          <a:bodyPr>
            <a:normAutofit fontScale="92500" lnSpcReduction="20000"/>
          </a:bodyPr>
          <a:lstStyle/>
          <a:p>
            <a:r>
              <a:rPr lang="en-US" dirty="0"/>
              <a:t>We need to accept that not all communities are alike – to suggest that the noise impacts in downtown Manhattan and rural Colorado are the same is just not accurate. </a:t>
            </a:r>
          </a:p>
          <a:p>
            <a:r>
              <a:rPr lang="en-US" dirty="0"/>
              <a:t>The FAA and the airports need to accept that there has to be some adaptation to the NEEDS of the community and recognize that a 65 DNL as a threshold for impacts in Queens may be ridiculously low while the same threshold may be ridiculously high in a different neighborhood.  Once we accept that, our ability to address noise impacts in a meaningful way increases enormously.  </a:t>
            </a:r>
          </a:p>
          <a:p>
            <a:r>
              <a:rPr lang="en-US" dirty="0"/>
              <a:t>It does not require a change in law, it does not require a change in regulation, it may require </a:t>
            </a:r>
            <a:r>
              <a:rPr lang="en-US" u="sng" dirty="0"/>
              <a:t>flexibility</a:t>
            </a:r>
            <a:r>
              <a:rPr lang="en-US" dirty="0"/>
              <a:t> in FAA policy making that says mitigation is possible outside the 65 DNL context and airport sponsor meets certain criteria</a:t>
            </a:r>
          </a:p>
        </p:txBody>
      </p:sp>
      <p:sp>
        <p:nvSpPr>
          <p:cNvPr id="4" name="Rectangle 3">
            <a:extLst>
              <a:ext uri="{FF2B5EF4-FFF2-40B4-BE49-F238E27FC236}">
                <a16:creationId xmlns:a16="http://schemas.microsoft.com/office/drawing/2014/main" id="{5E9C9F49-3E8E-B346-A3BF-B173CFE93429}"/>
              </a:ext>
            </a:extLst>
          </p:cNvPr>
          <p:cNvSpPr/>
          <p:nvPr/>
        </p:nvSpPr>
        <p:spPr>
          <a:xfrm>
            <a:off x="493644" y="315396"/>
            <a:ext cx="10097202" cy="461665"/>
          </a:xfrm>
          <a:prstGeom prst="rect">
            <a:avLst/>
          </a:prstGeom>
        </p:spPr>
        <p:txBody>
          <a:bodyPr wrap="square">
            <a:spAutoFit/>
          </a:bodyPr>
          <a:lstStyle/>
          <a:p>
            <a:pPr algn="ctr"/>
            <a:r>
              <a:rPr lang="en-US" sz="2400" dirty="0"/>
              <a:t>SESSION TEN (Cont’d)</a:t>
            </a:r>
          </a:p>
        </p:txBody>
      </p:sp>
      <p:sp>
        <p:nvSpPr>
          <p:cNvPr id="5" name="Slide Number Placeholder 4">
            <a:extLst>
              <a:ext uri="{FF2B5EF4-FFF2-40B4-BE49-F238E27FC236}">
                <a16:creationId xmlns:a16="http://schemas.microsoft.com/office/drawing/2014/main" id="{77989EB1-9E72-B245-81FB-38CC56BD6A73}"/>
              </a:ext>
            </a:extLst>
          </p:cNvPr>
          <p:cNvSpPr>
            <a:spLocks noGrp="1"/>
          </p:cNvSpPr>
          <p:nvPr>
            <p:ph type="sldNum" sz="quarter" idx="12"/>
          </p:nvPr>
        </p:nvSpPr>
        <p:spPr/>
        <p:txBody>
          <a:bodyPr/>
          <a:lstStyle/>
          <a:p>
            <a:fld id="{77F4578E-AB0A-0846-B678-1CAEF8CF63B4}" type="slidenum">
              <a:rPr lang="en-US" smtClean="0"/>
              <a:t>73</a:t>
            </a:fld>
            <a:endParaRPr lang="en-US"/>
          </a:p>
        </p:txBody>
      </p:sp>
    </p:spTree>
    <p:extLst>
      <p:ext uri="{BB962C8B-B14F-4D97-AF65-F5344CB8AC3E}">
        <p14:creationId xmlns:p14="http://schemas.microsoft.com/office/powerpoint/2010/main" val="25747894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A9325-0997-8547-B5A9-B122287F6C8D}"/>
              </a:ext>
            </a:extLst>
          </p:cNvPr>
          <p:cNvSpPr>
            <a:spLocks noGrp="1"/>
          </p:cNvSpPr>
          <p:nvPr>
            <p:ph type="title"/>
          </p:nvPr>
        </p:nvSpPr>
        <p:spPr>
          <a:xfrm>
            <a:off x="233569" y="808208"/>
            <a:ext cx="11009243" cy="1325563"/>
          </a:xfrm>
        </p:spPr>
        <p:txBody>
          <a:bodyPr>
            <a:normAutofit/>
          </a:bodyPr>
          <a:lstStyle/>
          <a:p>
            <a:r>
              <a:rPr lang="en-US" sz="4000" dirty="0"/>
              <a:t>2.  Take responsibility for </a:t>
            </a:r>
            <a:r>
              <a:rPr lang="en-US" sz="4000" u="sng" dirty="0"/>
              <a:t>real</a:t>
            </a:r>
            <a:r>
              <a:rPr lang="en-US" sz="4000" dirty="0"/>
              <a:t> land use planning </a:t>
            </a:r>
          </a:p>
        </p:txBody>
      </p:sp>
      <p:sp>
        <p:nvSpPr>
          <p:cNvPr id="3" name="Content Placeholder 2">
            <a:extLst>
              <a:ext uri="{FF2B5EF4-FFF2-40B4-BE49-F238E27FC236}">
                <a16:creationId xmlns:a16="http://schemas.microsoft.com/office/drawing/2014/main" id="{124B91C5-8729-064B-9769-9CD7B2A63775}"/>
              </a:ext>
            </a:extLst>
          </p:cNvPr>
          <p:cNvSpPr>
            <a:spLocks noGrp="1"/>
          </p:cNvSpPr>
          <p:nvPr>
            <p:ph idx="1"/>
          </p:nvPr>
        </p:nvSpPr>
        <p:spPr>
          <a:xfrm>
            <a:off x="480391" y="1669774"/>
            <a:ext cx="10515600" cy="5024024"/>
          </a:xfrm>
        </p:spPr>
        <p:txBody>
          <a:bodyPr>
            <a:normAutofit fontScale="92500" lnSpcReduction="20000"/>
          </a:bodyPr>
          <a:lstStyle/>
          <a:p>
            <a:pPr marL="0" indent="0">
              <a:buNone/>
            </a:pPr>
            <a:endParaRPr lang="en-US" dirty="0"/>
          </a:p>
          <a:p>
            <a:r>
              <a:rPr lang="en-US" dirty="0"/>
              <a:t>It’s a two-way street</a:t>
            </a:r>
          </a:p>
          <a:p>
            <a:r>
              <a:rPr lang="en-US" dirty="0"/>
              <a:t>Local communities need to take responsibility for real land use planning</a:t>
            </a:r>
          </a:p>
          <a:p>
            <a:r>
              <a:rPr lang="en-US" dirty="0"/>
              <a:t>Local community needs to take responsibility for making sure that they adopt local land use regulations that are in accord with the threshold they want the FAA to establish.</a:t>
            </a:r>
          </a:p>
          <a:p>
            <a:r>
              <a:rPr lang="en-US" dirty="0"/>
              <a:t>2 good examples:  Naples and Raleigh-Durham.  </a:t>
            </a:r>
          </a:p>
          <a:p>
            <a:pPr lvl="1"/>
            <a:r>
              <a:rPr lang="en-US" dirty="0"/>
              <a:t>In Naples, the local community adopted a 60 DNL threshold for new residential land-use around the airport.  And that has been relatively successful in making sure there are no </a:t>
            </a:r>
            <a:r>
              <a:rPr lang="en-US" b="1" dirty="0"/>
              <a:t>NEW</a:t>
            </a:r>
            <a:r>
              <a:rPr lang="en-US" dirty="0"/>
              <a:t> developments while the airport works to mitigate to the 60 instead of the 65 dB</a:t>
            </a:r>
          </a:p>
          <a:p>
            <a:pPr lvl="1"/>
            <a:r>
              <a:rPr lang="en-US" dirty="0"/>
              <a:t>Similarly at Raleigh-Durham, if you look around via Google Earth at the area around the airport, there is almost no residential within the 60 DNL.  Reason – in the late 80s/early 90s, the airport worked with the communities to say that would mitigate noise but the communities had to establish very rigid and very aggressive measures to protect against encroachment of the airport. </a:t>
            </a:r>
          </a:p>
          <a:p>
            <a:pPr lvl="1"/>
            <a:endParaRPr lang="en-US" dirty="0"/>
          </a:p>
        </p:txBody>
      </p:sp>
      <p:sp>
        <p:nvSpPr>
          <p:cNvPr id="4" name="Rectangle 3">
            <a:extLst>
              <a:ext uri="{FF2B5EF4-FFF2-40B4-BE49-F238E27FC236}">
                <a16:creationId xmlns:a16="http://schemas.microsoft.com/office/drawing/2014/main" id="{666E5984-152B-874D-8097-5D93A001E575}"/>
              </a:ext>
            </a:extLst>
          </p:cNvPr>
          <p:cNvSpPr/>
          <p:nvPr/>
        </p:nvSpPr>
        <p:spPr>
          <a:xfrm>
            <a:off x="480392" y="438876"/>
            <a:ext cx="10762420" cy="461665"/>
          </a:xfrm>
          <a:prstGeom prst="rect">
            <a:avLst/>
          </a:prstGeom>
        </p:spPr>
        <p:txBody>
          <a:bodyPr wrap="square">
            <a:spAutoFit/>
          </a:bodyPr>
          <a:lstStyle/>
          <a:p>
            <a:pPr algn="ctr"/>
            <a:r>
              <a:rPr lang="en-US" sz="2400" dirty="0"/>
              <a:t>SESSION TEN (Cont’d)</a:t>
            </a:r>
          </a:p>
        </p:txBody>
      </p:sp>
      <p:sp>
        <p:nvSpPr>
          <p:cNvPr id="5" name="Slide Number Placeholder 4">
            <a:extLst>
              <a:ext uri="{FF2B5EF4-FFF2-40B4-BE49-F238E27FC236}">
                <a16:creationId xmlns:a16="http://schemas.microsoft.com/office/drawing/2014/main" id="{B9B9409E-BC46-4643-84BE-F1DBAA64CA42}"/>
              </a:ext>
            </a:extLst>
          </p:cNvPr>
          <p:cNvSpPr>
            <a:spLocks noGrp="1"/>
          </p:cNvSpPr>
          <p:nvPr>
            <p:ph type="sldNum" sz="quarter" idx="12"/>
          </p:nvPr>
        </p:nvSpPr>
        <p:spPr/>
        <p:txBody>
          <a:bodyPr/>
          <a:lstStyle/>
          <a:p>
            <a:fld id="{77F4578E-AB0A-0846-B678-1CAEF8CF63B4}" type="slidenum">
              <a:rPr lang="en-US" smtClean="0"/>
              <a:t>74</a:t>
            </a:fld>
            <a:endParaRPr lang="en-US"/>
          </a:p>
        </p:txBody>
      </p:sp>
    </p:spTree>
    <p:extLst>
      <p:ext uri="{BB962C8B-B14F-4D97-AF65-F5344CB8AC3E}">
        <p14:creationId xmlns:p14="http://schemas.microsoft.com/office/powerpoint/2010/main" val="424925303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45CB-E114-B24B-998B-45584B199887}"/>
              </a:ext>
            </a:extLst>
          </p:cNvPr>
          <p:cNvSpPr>
            <a:spLocks noGrp="1"/>
          </p:cNvSpPr>
          <p:nvPr>
            <p:ph type="title"/>
          </p:nvPr>
        </p:nvSpPr>
        <p:spPr>
          <a:xfrm>
            <a:off x="132521" y="482323"/>
            <a:ext cx="11088757" cy="1325563"/>
          </a:xfrm>
        </p:spPr>
        <p:txBody>
          <a:bodyPr>
            <a:normAutofit/>
          </a:bodyPr>
          <a:lstStyle/>
          <a:p>
            <a:r>
              <a:rPr lang="en-US" sz="4000" dirty="0"/>
              <a:t>3.  Recognize that noise energy (decibels) is not the only way to </a:t>
            </a:r>
            <a:r>
              <a:rPr lang="en-US" sz="4000" i="1" dirty="0"/>
              <a:t>report</a:t>
            </a:r>
            <a:r>
              <a:rPr lang="en-US" sz="4000" dirty="0"/>
              <a:t> noise impacts</a:t>
            </a:r>
          </a:p>
        </p:txBody>
      </p:sp>
      <p:sp>
        <p:nvSpPr>
          <p:cNvPr id="3" name="Content Placeholder 2">
            <a:extLst>
              <a:ext uri="{FF2B5EF4-FFF2-40B4-BE49-F238E27FC236}">
                <a16:creationId xmlns:a16="http://schemas.microsoft.com/office/drawing/2014/main" id="{CACA944A-5A85-B946-8300-04B6B5F25FA0}"/>
              </a:ext>
            </a:extLst>
          </p:cNvPr>
          <p:cNvSpPr>
            <a:spLocks noGrp="1"/>
          </p:cNvSpPr>
          <p:nvPr>
            <p:ph idx="1"/>
          </p:nvPr>
        </p:nvSpPr>
        <p:spPr>
          <a:xfrm>
            <a:off x="132521" y="1825625"/>
            <a:ext cx="11828421" cy="4825898"/>
          </a:xfrm>
        </p:spPr>
        <p:txBody>
          <a:bodyPr>
            <a:normAutofit fontScale="70000" lnSpcReduction="20000"/>
          </a:bodyPr>
          <a:lstStyle/>
          <a:p>
            <a:r>
              <a:rPr lang="en-US" u="sng" dirty="0"/>
              <a:t>We need to understand what are we measuring and why?</a:t>
            </a:r>
          </a:p>
          <a:p>
            <a:pPr lvl="1"/>
            <a:r>
              <a:rPr lang="en-US" dirty="0"/>
              <a:t>At a time when the noise levels of aircraft (Ex. Whisper Jets, the Stage 1 &amp; 2 aircraft were so great that measuring by decibels was a terrific measure.</a:t>
            </a:r>
          </a:p>
          <a:p>
            <a:r>
              <a:rPr lang="en-US" u="sng" dirty="0"/>
              <a:t>Decibels vs occurrence metrics</a:t>
            </a:r>
          </a:p>
          <a:p>
            <a:pPr lvl="1"/>
            <a:r>
              <a:rPr lang="en-US" dirty="0"/>
              <a:t>But there are many instances in which it’s the number of occurrences rather than the decibel level</a:t>
            </a:r>
          </a:p>
          <a:p>
            <a:pPr lvl="1"/>
            <a:r>
              <a:rPr lang="en-US" dirty="0"/>
              <a:t>There is a NEED to include the level of occurrences</a:t>
            </a:r>
          </a:p>
          <a:p>
            <a:pPr lvl="1"/>
            <a:r>
              <a:rPr lang="en-US" dirty="0"/>
              <a:t>Or that the delta between the ambient and the event level is so important</a:t>
            </a:r>
          </a:p>
          <a:p>
            <a:pPr lvl="1"/>
            <a:r>
              <a:rPr lang="en-US" dirty="0"/>
              <a:t>We frequently hear the context of </a:t>
            </a:r>
            <a:r>
              <a:rPr lang="en-US" dirty="0" err="1"/>
              <a:t>NextGen</a:t>
            </a:r>
            <a:r>
              <a:rPr lang="en-US" dirty="0"/>
              <a:t> and flight tracks that communities will accept 5-10 flights a day over x level but 200 are unacceptable.  Well, because of the way the DNL is measured, the 200 and the 10 may not show very much significant DNL differences, but they’re very significant in regards to the impact on the community.  So we must understand that there is a need to develop a metric that is meaningful with respect to the number of occurrences and whether there are a number of occurrences that are acceptable in a community where the level is above the ambient and what to do about the number of occurrences.  This will become more apparent as the </a:t>
            </a:r>
            <a:r>
              <a:rPr lang="en-US" dirty="0" err="1"/>
              <a:t>eVTOL</a:t>
            </a:r>
            <a:r>
              <a:rPr lang="en-US" dirty="0"/>
              <a:t>/UAS  aircraft become more common.  </a:t>
            </a:r>
          </a:p>
          <a:p>
            <a:r>
              <a:rPr lang="en-US" u="sng" dirty="0"/>
              <a:t>Low noise energy but high frequency </a:t>
            </a:r>
          </a:p>
          <a:p>
            <a:pPr lvl="1"/>
            <a:r>
              <a:rPr lang="en-US" dirty="0" err="1"/>
              <a:t>eVTOL</a:t>
            </a:r>
            <a:r>
              <a:rPr lang="en-US" dirty="0"/>
              <a:t>?</a:t>
            </a:r>
          </a:p>
          <a:p>
            <a:pPr lvl="1"/>
            <a:r>
              <a:rPr lang="en-US" dirty="0"/>
              <a:t>UAS?</a:t>
            </a:r>
          </a:p>
          <a:p>
            <a:pPr lvl="1"/>
            <a:r>
              <a:rPr lang="en-US" dirty="0"/>
              <a:t>These are relatively quiet aircraft but anybody who as heard a drone overhead knows that they are monstrously irritating because of the timbre, because the nature of the noise.  And because it interrupts daily speech, not because of the noise level is at decibels.  </a:t>
            </a:r>
          </a:p>
          <a:p>
            <a:r>
              <a:rPr lang="en-US" u="sng" dirty="0"/>
              <a:t>Concentration of aircraft paths</a:t>
            </a:r>
          </a:p>
        </p:txBody>
      </p:sp>
      <p:sp>
        <p:nvSpPr>
          <p:cNvPr id="4" name="Rectangle 3">
            <a:extLst>
              <a:ext uri="{FF2B5EF4-FFF2-40B4-BE49-F238E27FC236}">
                <a16:creationId xmlns:a16="http://schemas.microsoft.com/office/drawing/2014/main" id="{9F6191A7-C490-F44B-A464-1F0FCA5F4372}"/>
              </a:ext>
            </a:extLst>
          </p:cNvPr>
          <p:cNvSpPr/>
          <p:nvPr/>
        </p:nvSpPr>
        <p:spPr>
          <a:xfrm>
            <a:off x="596349" y="112991"/>
            <a:ext cx="10933042" cy="461665"/>
          </a:xfrm>
          <a:prstGeom prst="rect">
            <a:avLst/>
          </a:prstGeom>
        </p:spPr>
        <p:txBody>
          <a:bodyPr wrap="square">
            <a:spAutoFit/>
          </a:bodyPr>
          <a:lstStyle/>
          <a:p>
            <a:pPr algn="ctr"/>
            <a:r>
              <a:rPr lang="en-US" sz="2400" dirty="0"/>
              <a:t>SESSION TEN (Cont’d)</a:t>
            </a:r>
          </a:p>
        </p:txBody>
      </p:sp>
      <p:sp>
        <p:nvSpPr>
          <p:cNvPr id="5" name="Slide Number Placeholder 4">
            <a:extLst>
              <a:ext uri="{FF2B5EF4-FFF2-40B4-BE49-F238E27FC236}">
                <a16:creationId xmlns:a16="http://schemas.microsoft.com/office/drawing/2014/main" id="{74F6FCAC-8096-CD49-BA81-E44CD36DE9D3}"/>
              </a:ext>
            </a:extLst>
          </p:cNvPr>
          <p:cNvSpPr>
            <a:spLocks noGrp="1"/>
          </p:cNvSpPr>
          <p:nvPr>
            <p:ph type="sldNum" sz="quarter" idx="12"/>
          </p:nvPr>
        </p:nvSpPr>
        <p:spPr/>
        <p:txBody>
          <a:bodyPr/>
          <a:lstStyle/>
          <a:p>
            <a:fld id="{77F4578E-AB0A-0846-B678-1CAEF8CF63B4}" type="slidenum">
              <a:rPr lang="en-US" smtClean="0"/>
              <a:t>75</a:t>
            </a:fld>
            <a:endParaRPr lang="en-US"/>
          </a:p>
        </p:txBody>
      </p:sp>
    </p:spTree>
    <p:extLst>
      <p:ext uri="{BB962C8B-B14F-4D97-AF65-F5344CB8AC3E}">
        <p14:creationId xmlns:p14="http://schemas.microsoft.com/office/powerpoint/2010/main" val="394501408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638C8-34F9-7E4D-9C01-E16809C4C323}"/>
              </a:ext>
            </a:extLst>
          </p:cNvPr>
          <p:cNvSpPr>
            <a:spLocks noGrp="1"/>
          </p:cNvSpPr>
          <p:nvPr>
            <p:ph type="title"/>
          </p:nvPr>
        </p:nvSpPr>
        <p:spPr>
          <a:xfrm>
            <a:off x="238539" y="599520"/>
            <a:ext cx="11115261" cy="1325563"/>
          </a:xfrm>
        </p:spPr>
        <p:txBody>
          <a:bodyPr>
            <a:normAutofit/>
          </a:bodyPr>
          <a:lstStyle/>
          <a:p>
            <a:r>
              <a:rPr lang="en-US" sz="4000" dirty="0"/>
              <a:t>4.  Accept </a:t>
            </a:r>
            <a:r>
              <a:rPr lang="en-US" sz="4000" i="1" dirty="0"/>
              <a:t>limited</a:t>
            </a:r>
            <a:r>
              <a:rPr lang="en-US" sz="4000" dirty="0"/>
              <a:t> inefficiencies in the balancing</a:t>
            </a:r>
          </a:p>
        </p:txBody>
      </p:sp>
      <p:sp>
        <p:nvSpPr>
          <p:cNvPr id="3" name="Content Placeholder 2">
            <a:extLst>
              <a:ext uri="{FF2B5EF4-FFF2-40B4-BE49-F238E27FC236}">
                <a16:creationId xmlns:a16="http://schemas.microsoft.com/office/drawing/2014/main" id="{81E28368-9FCC-6042-ADF5-4F9A14B9DFBE}"/>
              </a:ext>
            </a:extLst>
          </p:cNvPr>
          <p:cNvSpPr>
            <a:spLocks noGrp="1"/>
          </p:cNvSpPr>
          <p:nvPr>
            <p:ph idx="1"/>
          </p:nvPr>
        </p:nvSpPr>
        <p:spPr>
          <a:xfrm>
            <a:off x="238539" y="1802296"/>
            <a:ext cx="11115261" cy="4507189"/>
          </a:xfrm>
        </p:spPr>
        <p:txBody>
          <a:bodyPr>
            <a:normAutofit fontScale="92500" lnSpcReduction="20000"/>
          </a:bodyPr>
          <a:lstStyle/>
          <a:p>
            <a:r>
              <a:rPr lang="en-US" sz="2600" dirty="0"/>
              <a:t>Single most controversial recommendation.  Changes will always be controversial </a:t>
            </a:r>
          </a:p>
          <a:p>
            <a:r>
              <a:rPr lang="en-US" sz="2600" dirty="0"/>
              <a:t>FAA needs to expect that in certain instances, inefficiencies are acceptable in the balance. Balancing has been the key word of addressing noise impacts back to the 1970s. The problem is there has been a weight on that balance and that weight has favored the National Aviation System.  </a:t>
            </a:r>
          </a:p>
          <a:p>
            <a:pPr lvl="1"/>
            <a:r>
              <a:rPr lang="en-US" dirty="0"/>
              <a:t>And so long as the FAA establishes that we can accept no inefficiencies, or to be a little bit more generous, we have very little tolerance for inefficiencies then the solutions that are available become much more limited.   </a:t>
            </a:r>
          </a:p>
          <a:p>
            <a:r>
              <a:rPr lang="en-US" sz="2600" dirty="0"/>
              <a:t>The FAA and airports have to accept that some inefficiencies may be necessary to achieve the right balance.</a:t>
            </a:r>
          </a:p>
          <a:p>
            <a:r>
              <a:rPr lang="en-US" sz="2600" dirty="0" err="1"/>
              <a:t>NextGen</a:t>
            </a:r>
            <a:r>
              <a:rPr lang="en-US" sz="2600" dirty="0"/>
              <a:t> integration</a:t>
            </a:r>
          </a:p>
          <a:p>
            <a:pPr lvl="1"/>
            <a:r>
              <a:rPr lang="en-US" dirty="0"/>
              <a:t>Ex. That is particularly true where there may be modifications to flight tracks that can significant noise benefits but a very small inefficiency in terms to operations.  And that is going to require a </a:t>
            </a:r>
            <a:r>
              <a:rPr lang="en-US" u="sng" dirty="0"/>
              <a:t>philosophical</a:t>
            </a:r>
            <a:r>
              <a:rPr lang="en-US" dirty="0"/>
              <a:t> change of some importance to the agency/airport.  </a:t>
            </a:r>
          </a:p>
          <a:p>
            <a:endParaRPr lang="en-US" dirty="0"/>
          </a:p>
        </p:txBody>
      </p:sp>
      <p:sp>
        <p:nvSpPr>
          <p:cNvPr id="4" name="Rectangle 3">
            <a:extLst>
              <a:ext uri="{FF2B5EF4-FFF2-40B4-BE49-F238E27FC236}">
                <a16:creationId xmlns:a16="http://schemas.microsoft.com/office/drawing/2014/main" id="{2F8826BE-BC9F-E845-BD57-726CAF251931}"/>
              </a:ext>
            </a:extLst>
          </p:cNvPr>
          <p:cNvSpPr/>
          <p:nvPr/>
        </p:nvSpPr>
        <p:spPr>
          <a:xfrm>
            <a:off x="728870" y="414854"/>
            <a:ext cx="10270434" cy="461665"/>
          </a:xfrm>
          <a:prstGeom prst="rect">
            <a:avLst/>
          </a:prstGeom>
        </p:spPr>
        <p:txBody>
          <a:bodyPr wrap="square">
            <a:spAutoFit/>
          </a:bodyPr>
          <a:lstStyle/>
          <a:p>
            <a:pPr algn="ctr"/>
            <a:r>
              <a:rPr lang="en-US" sz="2400" dirty="0"/>
              <a:t>SESSION TEN (Cont’d)</a:t>
            </a:r>
          </a:p>
        </p:txBody>
      </p:sp>
      <p:sp>
        <p:nvSpPr>
          <p:cNvPr id="5" name="Slide Number Placeholder 4">
            <a:extLst>
              <a:ext uri="{FF2B5EF4-FFF2-40B4-BE49-F238E27FC236}">
                <a16:creationId xmlns:a16="http://schemas.microsoft.com/office/drawing/2014/main" id="{92BEB791-8098-5540-8C65-F4D02E938F3A}"/>
              </a:ext>
            </a:extLst>
          </p:cNvPr>
          <p:cNvSpPr>
            <a:spLocks noGrp="1"/>
          </p:cNvSpPr>
          <p:nvPr>
            <p:ph type="sldNum" sz="quarter" idx="12"/>
          </p:nvPr>
        </p:nvSpPr>
        <p:spPr/>
        <p:txBody>
          <a:bodyPr/>
          <a:lstStyle/>
          <a:p>
            <a:fld id="{77F4578E-AB0A-0846-B678-1CAEF8CF63B4}" type="slidenum">
              <a:rPr lang="en-US" smtClean="0"/>
              <a:t>76</a:t>
            </a:fld>
            <a:endParaRPr lang="en-US"/>
          </a:p>
        </p:txBody>
      </p:sp>
    </p:spTree>
    <p:extLst>
      <p:ext uri="{BB962C8B-B14F-4D97-AF65-F5344CB8AC3E}">
        <p14:creationId xmlns:p14="http://schemas.microsoft.com/office/powerpoint/2010/main" val="213282003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3E4B8-8E54-B84E-9C5B-A57D892B4FCF}"/>
              </a:ext>
            </a:extLst>
          </p:cNvPr>
          <p:cNvSpPr>
            <a:spLocks noGrp="1"/>
          </p:cNvSpPr>
          <p:nvPr>
            <p:ph type="title"/>
          </p:nvPr>
        </p:nvSpPr>
        <p:spPr>
          <a:xfrm>
            <a:off x="347869" y="821124"/>
            <a:ext cx="10515600" cy="1325563"/>
          </a:xfrm>
        </p:spPr>
        <p:txBody>
          <a:bodyPr>
            <a:normAutofit/>
          </a:bodyPr>
          <a:lstStyle/>
          <a:p>
            <a:r>
              <a:rPr lang="en-US" sz="4000" dirty="0"/>
              <a:t>5.  Adopt a true shared responsibility</a:t>
            </a:r>
          </a:p>
        </p:txBody>
      </p:sp>
      <p:sp>
        <p:nvSpPr>
          <p:cNvPr id="3" name="Content Placeholder 2">
            <a:extLst>
              <a:ext uri="{FF2B5EF4-FFF2-40B4-BE49-F238E27FC236}">
                <a16:creationId xmlns:a16="http://schemas.microsoft.com/office/drawing/2014/main" id="{77AB180B-2282-1043-93F3-4C1F37BE0A8A}"/>
              </a:ext>
            </a:extLst>
          </p:cNvPr>
          <p:cNvSpPr>
            <a:spLocks noGrp="1"/>
          </p:cNvSpPr>
          <p:nvPr>
            <p:ph idx="1"/>
          </p:nvPr>
        </p:nvSpPr>
        <p:spPr>
          <a:xfrm>
            <a:off x="705678" y="1984651"/>
            <a:ext cx="10515600" cy="4351338"/>
          </a:xfrm>
        </p:spPr>
        <p:txBody>
          <a:bodyPr>
            <a:normAutofit fontScale="85000" lnSpcReduction="20000"/>
          </a:bodyPr>
          <a:lstStyle/>
          <a:p>
            <a:r>
              <a:rPr lang="en-US" dirty="0"/>
              <a:t>Local governments do their part;</a:t>
            </a:r>
          </a:p>
          <a:p>
            <a:r>
              <a:rPr lang="en-US" dirty="0"/>
              <a:t>FAA will do its part; </a:t>
            </a:r>
          </a:p>
          <a:p>
            <a:r>
              <a:rPr lang="en-US" dirty="0"/>
              <a:t>Airports will do their part</a:t>
            </a:r>
          </a:p>
          <a:p>
            <a:pPr marL="0" indent="0">
              <a:buNone/>
            </a:pPr>
            <a:endParaRPr lang="en-US" dirty="0"/>
          </a:p>
          <a:p>
            <a:r>
              <a:rPr lang="en-US" dirty="0"/>
              <a:t>A lot of the regulations and the statutes are not drafted to assume real shared responsibility.  </a:t>
            </a:r>
          </a:p>
          <a:p>
            <a:r>
              <a:rPr lang="en-US" dirty="0"/>
              <a:t>Accepting true shared responsibility means that each of the players in the system (airport, local government, community, FAA) have to take responsibility for their part for their portion of the impact.  And recognize that the others will do so as well. </a:t>
            </a:r>
          </a:p>
          <a:p>
            <a:r>
              <a:rPr lang="en-US" dirty="0"/>
              <a:t>Each participant (FAA, Airport, Community) need to step up – this is the sort of balancing the nature that was originally done in 1979 that says we will all share the responsibility.</a:t>
            </a:r>
          </a:p>
        </p:txBody>
      </p:sp>
      <p:sp>
        <p:nvSpPr>
          <p:cNvPr id="4" name="Rectangle 3">
            <a:extLst>
              <a:ext uri="{FF2B5EF4-FFF2-40B4-BE49-F238E27FC236}">
                <a16:creationId xmlns:a16="http://schemas.microsoft.com/office/drawing/2014/main" id="{3DEEFFED-B068-9449-9DEE-4A5A75F3B445}"/>
              </a:ext>
            </a:extLst>
          </p:cNvPr>
          <p:cNvSpPr/>
          <p:nvPr/>
        </p:nvSpPr>
        <p:spPr>
          <a:xfrm>
            <a:off x="705678" y="521495"/>
            <a:ext cx="10157791" cy="461665"/>
          </a:xfrm>
          <a:prstGeom prst="rect">
            <a:avLst/>
          </a:prstGeom>
        </p:spPr>
        <p:txBody>
          <a:bodyPr wrap="square">
            <a:spAutoFit/>
          </a:bodyPr>
          <a:lstStyle/>
          <a:p>
            <a:pPr algn="ctr"/>
            <a:r>
              <a:rPr lang="en-US" sz="2400" dirty="0"/>
              <a:t>SESSION TEN (Cont’d)</a:t>
            </a:r>
          </a:p>
        </p:txBody>
      </p:sp>
      <p:sp>
        <p:nvSpPr>
          <p:cNvPr id="5" name="Slide Number Placeholder 4">
            <a:extLst>
              <a:ext uri="{FF2B5EF4-FFF2-40B4-BE49-F238E27FC236}">
                <a16:creationId xmlns:a16="http://schemas.microsoft.com/office/drawing/2014/main" id="{10880E99-0699-2847-BB97-32FA82EB1A7A}"/>
              </a:ext>
            </a:extLst>
          </p:cNvPr>
          <p:cNvSpPr>
            <a:spLocks noGrp="1"/>
          </p:cNvSpPr>
          <p:nvPr>
            <p:ph type="sldNum" sz="quarter" idx="12"/>
          </p:nvPr>
        </p:nvSpPr>
        <p:spPr/>
        <p:txBody>
          <a:bodyPr/>
          <a:lstStyle/>
          <a:p>
            <a:fld id="{77F4578E-AB0A-0846-B678-1CAEF8CF63B4}" type="slidenum">
              <a:rPr lang="en-US" smtClean="0"/>
              <a:t>77</a:t>
            </a:fld>
            <a:endParaRPr lang="en-US"/>
          </a:p>
        </p:txBody>
      </p:sp>
    </p:spTree>
    <p:extLst>
      <p:ext uri="{BB962C8B-B14F-4D97-AF65-F5344CB8AC3E}">
        <p14:creationId xmlns:p14="http://schemas.microsoft.com/office/powerpoint/2010/main" val="325553289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B6723-2CE6-3645-A615-0F10D09D9BC4}"/>
              </a:ext>
            </a:extLst>
          </p:cNvPr>
          <p:cNvSpPr>
            <a:spLocks noGrp="1"/>
          </p:cNvSpPr>
          <p:nvPr>
            <p:ph type="title"/>
          </p:nvPr>
        </p:nvSpPr>
        <p:spPr>
          <a:xfrm>
            <a:off x="838199" y="595957"/>
            <a:ext cx="10515600" cy="1325563"/>
          </a:xfrm>
        </p:spPr>
        <p:txBody>
          <a:bodyPr/>
          <a:lstStyle/>
          <a:p>
            <a:r>
              <a:rPr lang="en-US" dirty="0"/>
              <a:t>Selected Sources</a:t>
            </a:r>
          </a:p>
        </p:txBody>
      </p:sp>
      <p:sp>
        <p:nvSpPr>
          <p:cNvPr id="3" name="Content Placeholder 2">
            <a:extLst>
              <a:ext uri="{FF2B5EF4-FFF2-40B4-BE49-F238E27FC236}">
                <a16:creationId xmlns:a16="http://schemas.microsoft.com/office/drawing/2014/main" id="{6CEBAB5D-57E7-D84C-BB2F-27D349D9549E}"/>
              </a:ext>
            </a:extLst>
          </p:cNvPr>
          <p:cNvSpPr>
            <a:spLocks noGrp="1"/>
          </p:cNvSpPr>
          <p:nvPr>
            <p:ph idx="1"/>
          </p:nvPr>
        </p:nvSpPr>
        <p:spPr>
          <a:xfrm>
            <a:off x="838200" y="1690688"/>
            <a:ext cx="10515600" cy="4982344"/>
          </a:xfrm>
        </p:spPr>
        <p:txBody>
          <a:bodyPr>
            <a:normAutofit fontScale="62500" lnSpcReduction="20000"/>
          </a:bodyPr>
          <a:lstStyle/>
          <a:p>
            <a:r>
              <a:rPr lang="en-US" dirty="0"/>
              <a:t>FAA Orders 1050 and 5050 (various versions)</a:t>
            </a:r>
          </a:p>
          <a:p>
            <a:r>
              <a:rPr lang="en-US" dirty="0"/>
              <a:t>FAA Proposed Civil Aviation Noise Policy (2023)</a:t>
            </a:r>
          </a:p>
          <a:p>
            <a:r>
              <a:rPr lang="en-US" dirty="0"/>
              <a:t>FAA Advisory Circular (A/C) 150/5190.4B (Land Use Compatibility Planning)</a:t>
            </a:r>
          </a:p>
          <a:p>
            <a:r>
              <a:rPr lang="en-US" dirty="0"/>
              <a:t>FAA A/C 150/5050-4A (Community Involvement)</a:t>
            </a:r>
          </a:p>
          <a:p>
            <a:r>
              <a:rPr lang="en-US" dirty="0"/>
              <a:t>FAA Desk Reference for Environmental Actions</a:t>
            </a:r>
          </a:p>
          <a:p>
            <a:r>
              <a:rPr lang="en-US" dirty="0"/>
              <a:t>FAA noise policy review (</a:t>
            </a:r>
            <a:r>
              <a:rPr lang="en-US" dirty="0">
                <a:hlinkClick r:id="rId2"/>
              </a:rPr>
              <a:t>https://www.faa.gov/noisepolicyreview</a:t>
            </a:r>
            <a:r>
              <a:rPr lang="en-US" dirty="0"/>
              <a:t>)</a:t>
            </a:r>
          </a:p>
          <a:p>
            <a:r>
              <a:rPr lang="en-US" dirty="0"/>
              <a:t>FAA Community Involvement Manual</a:t>
            </a:r>
          </a:p>
          <a:p>
            <a:r>
              <a:rPr lang="en-US" dirty="0"/>
              <a:t>FAA Neighborhood Environmental Survey (</a:t>
            </a:r>
            <a:r>
              <a:rPr lang="en-US" dirty="0">
                <a:hlinkClick r:id="rId3"/>
              </a:rPr>
              <a:t>https://www.faa.gov/regulations_policies/policy_guidance/noise/survey</a:t>
            </a:r>
            <a:r>
              <a:rPr lang="en-US" dirty="0"/>
              <a:t> </a:t>
            </a:r>
          </a:p>
          <a:p>
            <a:r>
              <a:rPr lang="en-US" dirty="0"/>
              <a:t>FAA, Final Repot of the Study Group on Compatible Land Use (1995)</a:t>
            </a:r>
          </a:p>
          <a:p>
            <a:r>
              <a:rPr lang="en-US" dirty="0" err="1"/>
              <a:t>Fidell</a:t>
            </a:r>
            <a:r>
              <a:rPr lang="en-US" dirty="0"/>
              <a:t> and Mestre, A guide to US Aircraft Noise Regulatory Policy (2020)</a:t>
            </a:r>
          </a:p>
          <a:p>
            <a:r>
              <a:rPr lang="en-US" dirty="0" err="1"/>
              <a:t>Fidell</a:t>
            </a:r>
            <a:r>
              <a:rPr lang="en-US" dirty="0"/>
              <a:t> et al, A systematic rationale for defining the significance of aircraft noise impacts, 136 J. Amer. Acoustical Soc. 1129 (2014)</a:t>
            </a:r>
          </a:p>
          <a:p>
            <a:r>
              <a:rPr lang="en-US" dirty="0"/>
              <a:t>Bell et all, Bibliography of Noise Policy and Research Documents (2002)</a:t>
            </a:r>
          </a:p>
          <a:p>
            <a:r>
              <a:rPr lang="en-US" dirty="0"/>
              <a:t>TRB ACRP Web Document #17, Research Methods for Understanding Noise Annoyance and Sleep Disturbances (2014) </a:t>
            </a:r>
          </a:p>
        </p:txBody>
      </p:sp>
      <p:sp>
        <p:nvSpPr>
          <p:cNvPr id="4" name="Rectangle 3">
            <a:extLst>
              <a:ext uri="{FF2B5EF4-FFF2-40B4-BE49-F238E27FC236}">
                <a16:creationId xmlns:a16="http://schemas.microsoft.com/office/drawing/2014/main" id="{C339FB76-4233-0944-8C2B-CFBBFC3BEEB8}"/>
              </a:ext>
            </a:extLst>
          </p:cNvPr>
          <p:cNvSpPr/>
          <p:nvPr/>
        </p:nvSpPr>
        <p:spPr>
          <a:xfrm>
            <a:off x="838199" y="365125"/>
            <a:ext cx="10797209" cy="461665"/>
          </a:xfrm>
          <a:prstGeom prst="rect">
            <a:avLst/>
          </a:prstGeom>
        </p:spPr>
        <p:txBody>
          <a:bodyPr wrap="square">
            <a:spAutoFit/>
          </a:bodyPr>
          <a:lstStyle/>
          <a:p>
            <a:pPr algn="ctr"/>
            <a:r>
              <a:rPr lang="en-US" sz="2400" dirty="0"/>
              <a:t>SESSION TEN (Cont’d)</a:t>
            </a:r>
          </a:p>
        </p:txBody>
      </p:sp>
      <p:sp>
        <p:nvSpPr>
          <p:cNvPr id="5" name="Slide Number Placeholder 4">
            <a:extLst>
              <a:ext uri="{FF2B5EF4-FFF2-40B4-BE49-F238E27FC236}">
                <a16:creationId xmlns:a16="http://schemas.microsoft.com/office/drawing/2014/main" id="{47F08337-3122-5F42-9EE6-2FF1D33AC4C3}"/>
              </a:ext>
            </a:extLst>
          </p:cNvPr>
          <p:cNvSpPr>
            <a:spLocks noGrp="1"/>
          </p:cNvSpPr>
          <p:nvPr>
            <p:ph type="sldNum" sz="quarter" idx="12"/>
          </p:nvPr>
        </p:nvSpPr>
        <p:spPr/>
        <p:txBody>
          <a:bodyPr/>
          <a:lstStyle/>
          <a:p>
            <a:fld id="{77F4578E-AB0A-0846-B678-1CAEF8CF63B4}" type="slidenum">
              <a:rPr lang="en-US" smtClean="0"/>
              <a:t>78</a:t>
            </a:fld>
            <a:endParaRPr lang="en-US"/>
          </a:p>
        </p:txBody>
      </p:sp>
    </p:spTree>
    <p:extLst>
      <p:ext uri="{BB962C8B-B14F-4D97-AF65-F5344CB8AC3E}">
        <p14:creationId xmlns:p14="http://schemas.microsoft.com/office/powerpoint/2010/main" val="195461489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5387F-6BF6-7941-AB3F-3C6A59E71944}"/>
              </a:ext>
            </a:extLst>
          </p:cNvPr>
          <p:cNvSpPr>
            <a:spLocks noGrp="1"/>
          </p:cNvSpPr>
          <p:nvPr>
            <p:ph type="title"/>
          </p:nvPr>
        </p:nvSpPr>
        <p:spPr>
          <a:xfrm>
            <a:off x="838200" y="365126"/>
            <a:ext cx="10515600" cy="1529936"/>
          </a:xfrm>
        </p:spPr>
        <p:txBody>
          <a:bodyPr>
            <a:normAutofit/>
          </a:bodyPr>
          <a:lstStyle/>
          <a:p>
            <a:pPr algn="ctr"/>
            <a:r>
              <a:rPr lang="en-US" sz="4000" b="1" dirty="0"/>
              <a:t>SESSION 11</a:t>
            </a:r>
            <a:br>
              <a:rPr lang="en-US" b="1" dirty="0"/>
            </a:br>
            <a:r>
              <a:rPr lang="en-US" sz="3300" b="1" u="sng" dirty="0"/>
              <a:t>Noise Policy Review Update​:  Current Status and Next Steps</a:t>
            </a:r>
            <a:br>
              <a:rPr lang="en-US" sz="3300" b="1" dirty="0"/>
            </a:br>
            <a:r>
              <a:rPr lang="en-US" sz="2400" b="1" dirty="0"/>
              <a:t>Adam Scholten, FAA</a:t>
            </a:r>
          </a:p>
        </p:txBody>
      </p:sp>
      <p:sp>
        <p:nvSpPr>
          <p:cNvPr id="4" name="TextBox 3">
            <a:extLst>
              <a:ext uri="{FF2B5EF4-FFF2-40B4-BE49-F238E27FC236}">
                <a16:creationId xmlns:a16="http://schemas.microsoft.com/office/drawing/2014/main" id="{DCA24BD4-63C2-1E43-BA99-09DDEB8BA2D7}"/>
              </a:ext>
            </a:extLst>
          </p:cNvPr>
          <p:cNvSpPr txBox="1"/>
          <p:nvPr/>
        </p:nvSpPr>
        <p:spPr>
          <a:xfrm>
            <a:off x="2142987" y="6253922"/>
            <a:ext cx="8636000" cy="369332"/>
          </a:xfrm>
          <a:prstGeom prst="rect">
            <a:avLst/>
          </a:prstGeom>
          <a:noFill/>
        </p:spPr>
        <p:txBody>
          <a:bodyPr wrap="square" rtlCol="0">
            <a:spAutoFit/>
          </a:bodyPr>
          <a:lstStyle/>
          <a:p>
            <a:r>
              <a:rPr lang="en-US" dirty="0">
                <a:hlinkClick r:id="rId2"/>
              </a:rPr>
              <a:t>https://anesymposium.aqrc.ucdavis.edu/2024-program-information#NoisePolicy</a:t>
            </a:r>
            <a:r>
              <a:rPr lang="en-US" dirty="0"/>
              <a:t> </a:t>
            </a:r>
          </a:p>
        </p:txBody>
      </p:sp>
      <p:sp>
        <p:nvSpPr>
          <p:cNvPr id="6" name="Content Placeholder 5">
            <a:extLst>
              <a:ext uri="{FF2B5EF4-FFF2-40B4-BE49-F238E27FC236}">
                <a16:creationId xmlns:a16="http://schemas.microsoft.com/office/drawing/2014/main" id="{260E2A88-DCD2-8C4F-BE77-8EAFED460F56}"/>
              </a:ext>
            </a:extLst>
          </p:cNvPr>
          <p:cNvSpPr>
            <a:spLocks noGrp="1"/>
          </p:cNvSpPr>
          <p:nvPr>
            <p:ph idx="1"/>
          </p:nvPr>
        </p:nvSpPr>
        <p:spPr>
          <a:xfrm>
            <a:off x="198782" y="2217600"/>
            <a:ext cx="11794435" cy="3713784"/>
          </a:xfrm>
        </p:spPr>
        <p:txBody>
          <a:bodyPr>
            <a:normAutofit lnSpcReduction="10000"/>
          </a:bodyPr>
          <a:lstStyle/>
          <a:p>
            <a:r>
              <a:rPr lang="en-US" u="sng" dirty="0"/>
              <a:t>What is the Noise Policy Review?</a:t>
            </a:r>
          </a:p>
          <a:p>
            <a:pPr lvl="1"/>
            <a:r>
              <a:rPr lang="en-US" dirty="0"/>
              <a:t>Late 2021, the FAA initiated a review of their noise policy as part of their ongoing commitment to address aircraft noise.</a:t>
            </a:r>
          </a:p>
          <a:p>
            <a:pPr lvl="1"/>
            <a:r>
              <a:rPr lang="en-US" dirty="0"/>
              <a:t>The review considers new evidence from the FAA’s noise research program, including the Neighborhood Environmental Survey (NES)</a:t>
            </a:r>
          </a:p>
          <a:p>
            <a:pPr lvl="1"/>
            <a:r>
              <a:rPr lang="en-US" dirty="0"/>
              <a:t>GOALS</a:t>
            </a:r>
          </a:p>
          <a:p>
            <a:pPr lvl="2"/>
            <a:r>
              <a:rPr lang="en-US" dirty="0"/>
              <a:t>Identify and implement well-reasons, scientifically-grounded noise policy updates that incorporate FAA’s updated understanding of aviation noise and human response and the development of analytical tools and technologies to better manage and reduce the environmental impacts of aviation.</a:t>
            </a:r>
          </a:p>
          <a:p>
            <a:pPr lvl="2"/>
            <a:r>
              <a:rPr lang="en-US" dirty="0"/>
              <a:t>Conduct an inclusive, transparent, and participatory process that prioritizes input from substantially affected stakeholders, including local communities. </a:t>
            </a:r>
          </a:p>
        </p:txBody>
      </p:sp>
      <p:sp>
        <p:nvSpPr>
          <p:cNvPr id="7" name="Slide Number Placeholder 6">
            <a:extLst>
              <a:ext uri="{FF2B5EF4-FFF2-40B4-BE49-F238E27FC236}">
                <a16:creationId xmlns:a16="http://schemas.microsoft.com/office/drawing/2014/main" id="{6C68C9EF-1163-CE46-9FC7-87026EFBD02D}"/>
              </a:ext>
            </a:extLst>
          </p:cNvPr>
          <p:cNvSpPr>
            <a:spLocks noGrp="1"/>
          </p:cNvSpPr>
          <p:nvPr>
            <p:ph type="sldNum" sz="quarter" idx="12"/>
          </p:nvPr>
        </p:nvSpPr>
        <p:spPr/>
        <p:txBody>
          <a:bodyPr/>
          <a:lstStyle/>
          <a:p>
            <a:fld id="{77F4578E-AB0A-0846-B678-1CAEF8CF63B4}" type="slidenum">
              <a:rPr lang="en-US" smtClean="0"/>
              <a:t>79</a:t>
            </a:fld>
            <a:endParaRPr lang="en-US"/>
          </a:p>
        </p:txBody>
      </p:sp>
    </p:spTree>
    <p:extLst>
      <p:ext uri="{BB962C8B-B14F-4D97-AF65-F5344CB8AC3E}">
        <p14:creationId xmlns:p14="http://schemas.microsoft.com/office/powerpoint/2010/main" val="24144037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4C790-B5C2-444A-B6B4-5303E4DFE7B5}"/>
              </a:ext>
            </a:extLst>
          </p:cNvPr>
          <p:cNvSpPr>
            <a:spLocks noGrp="1"/>
          </p:cNvSpPr>
          <p:nvPr>
            <p:ph type="title"/>
          </p:nvPr>
        </p:nvSpPr>
        <p:spPr>
          <a:xfrm>
            <a:off x="502920" y="503357"/>
            <a:ext cx="11079480" cy="1459428"/>
          </a:xfrm>
        </p:spPr>
        <p:txBody>
          <a:bodyPr>
            <a:normAutofit fontScale="90000"/>
          </a:bodyPr>
          <a:lstStyle/>
          <a:p>
            <a:pPr algn="ctr"/>
            <a:r>
              <a:rPr lang="en-US" sz="3900" b="1" dirty="0"/>
              <a:t>SESSION TWO</a:t>
            </a:r>
            <a:br>
              <a:rPr lang="en-US" b="1" dirty="0"/>
            </a:br>
            <a:r>
              <a:rPr lang="en-US" sz="3300" u="sng" dirty="0"/>
              <a:t>Reframing Community Exposures to Better Capture Aviation Related Health Effects</a:t>
            </a:r>
            <a:r>
              <a:rPr lang="en-US" sz="3300" dirty="0"/>
              <a:t>​</a:t>
            </a:r>
            <a:br>
              <a:rPr lang="en-US" b="0" i="0" dirty="0">
                <a:effectLst/>
              </a:rPr>
            </a:br>
            <a:endParaRPr lang="en-US" dirty="0"/>
          </a:p>
        </p:txBody>
      </p:sp>
      <p:sp>
        <p:nvSpPr>
          <p:cNvPr id="3" name="Content Placeholder 2">
            <a:extLst>
              <a:ext uri="{FF2B5EF4-FFF2-40B4-BE49-F238E27FC236}">
                <a16:creationId xmlns:a16="http://schemas.microsoft.com/office/drawing/2014/main" id="{411F3FAE-C0F3-F149-9B03-84A5DD521382}"/>
              </a:ext>
            </a:extLst>
          </p:cNvPr>
          <p:cNvSpPr>
            <a:spLocks noGrp="1"/>
          </p:cNvSpPr>
          <p:nvPr>
            <p:ph idx="1"/>
          </p:nvPr>
        </p:nvSpPr>
        <p:spPr>
          <a:xfrm>
            <a:off x="357809" y="1962785"/>
            <a:ext cx="11555895" cy="3841115"/>
          </a:xfrm>
        </p:spPr>
        <p:txBody>
          <a:bodyPr>
            <a:normAutofit/>
          </a:bodyPr>
          <a:lstStyle/>
          <a:p>
            <a:r>
              <a:rPr lang="en-US" sz="2200" b="1" dirty="0"/>
              <a:t>Investigating the Impact of Airport-related Ultrafine Particles and Cancer:  The </a:t>
            </a:r>
            <a:r>
              <a:rPr lang="en-US" sz="2200" b="1" dirty="0" err="1"/>
              <a:t>MultiEthnic</a:t>
            </a:r>
            <a:r>
              <a:rPr lang="en-US" sz="2200" b="1" dirty="0"/>
              <a:t> Cohort Study </a:t>
            </a:r>
          </a:p>
          <a:p>
            <a:pPr lvl="1"/>
            <a:r>
              <a:rPr lang="en-US" sz="2200" dirty="0"/>
              <a:t>Iona Cheng, University of California, San Francisco​</a:t>
            </a:r>
          </a:p>
          <a:p>
            <a:pPr marL="457200" lvl="1" indent="0">
              <a:buNone/>
            </a:pPr>
            <a:endParaRPr lang="en-US" sz="2200" dirty="0"/>
          </a:p>
          <a:p>
            <a:pPr fontAlgn="base"/>
            <a:r>
              <a:rPr lang="en-US" sz="2200" b="1" dirty="0"/>
              <a:t>Aircraft Sound is a Form of Pollution and Should be Treated as a Public Health Hazard</a:t>
            </a:r>
          </a:p>
          <a:p>
            <a:pPr lvl="1" fontAlgn="base"/>
            <a:r>
              <a:rPr lang="en-US" sz="2200" dirty="0"/>
              <a:t>Bryan Johnson, Community Researcher​</a:t>
            </a:r>
          </a:p>
          <a:p>
            <a:pPr marL="457200" lvl="1" indent="0" fontAlgn="base">
              <a:buNone/>
            </a:pPr>
            <a:endParaRPr lang="en-US" sz="2200" dirty="0"/>
          </a:p>
          <a:p>
            <a:pPr fontAlgn="base"/>
            <a:r>
              <a:rPr lang="en-US" sz="2200" b="1" dirty="0"/>
              <a:t>The FAA Allows Americans to be Exposed to Unsafe Levels of Aviation Noise</a:t>
            </a:r>
            <a:r>
              <a:rPr lang="en-US" sz="2200" dirty="0"/>
              <a:t> </a:t>
            </a:r>
          </a:p>
          <a:p>
            <a:pPr lvl="1" fontAlgn="base"/>
            <a:r>
              <a:rPr lang="en-US" sz="2200" dirty="0"/>
              <a:t>Daniel Fink, The Quiet Coalition</a:t>
            </a:r>
          </a:p>
          <a:p>
            <a:pPr marL="0" indent="0" fontAlgn="base">
              <a:buNone/>
            </a:pPr>
            <a:endParaRPr lang="en-US" sz="2200" dirty="0"/>
          </a:p>
          <a:p>
            <a:pPr marL="0" indent="0" fontAlgn="base">
              <a:buNone/>
            </a:pPr>
            <a:endParaRPr lang="en-US" dirty="0"/>
          </a:p>
        </p:txBody>
      </p:sp>
      <p:sp>
        <p:nvSpPr>
          <p:cNvPr id="4" name="TextBox 3">
            <a:extLst>
              <a:ext uri="{FF2B5EF4-FFF2-40B4-BE49-F238E27FC236}">
                <a16:creationId xmlns:a16="http://schemas.microsoft.com/office/drawing/2014/main" id="{58BCA994-F6BF-8E46-BC52-CEE93E7BDF4B}"/>
              </a:ext>
            </a:extLst>
          </p:cNvPr>
          <p:cNvSpPr txBox="1"/>
          <p:nvPr/>
        </p:nvSpPr>
        <p:spPr>
          <a:xfrm>
            <a:off x="1620520" y="6040557"/>
            <a:ext cx="8280400" cy="369332"/>
          </a:xfrm>
          <a:prstGeom prst="rect">
            <a:avLst/>
          </a:prstGeom>
          <a:noFill/>
        </p:spPr>
        <p:txBody>
          <a:bodyPr wrap="square" rtlCol="0">
            <a:spAutoFit/>
          </a:bodyPr>
          <a:lstStyle/>
          <a:p>
            <a:r>
              <a:rPr lang="en-US" dirty="0">
                <a:hlinkClick r:id="rId2"/>
              </a:rPr>
              <a:t>https://anesymposium.aqrc.ucdavis.edu/2024-program-information#HealthEffects</a:t>
            </a:r>
            <a:r>
              <a:rPr lang="en-US" dirty="0"/>
              <a:t> </a:t>
            </a:r>
          </a:p>
        </p:txBody>
      </p:sp>
      <p:sp>
        <p:nvSpPr>
          <p:cNvPr id="5" name="Slide Number Placeholder 4">
            <a:extLst>
              <a:ext uri="{FF2B5EF4-FFF2-40B4-BE49-F238E27FC236}">
                <a16:creationId xmlns:a16="http://schemas.microsoft.com/office/drawing/2014/main" id="{7396E103-566D-864F-9509-57AE493D4374}"/>
              </a:ext>
            </a:extLst>
          </p:cNvPr>
          <p:cNvSpPr>
            <a:spLocks noGrp="1"/>
          </p:cNvSpPr>
          <p:nvPr>
            <p:ph type="sldNum" sz="quarter" idx="12"/>
          </p:nvPr>
        </p:nvSpPr>
        <p:spPr/>
        <p:txBody>
          <a:bodyPr/>
          <a:lstStyle/>
          <a:p>
            <a:fld id="{77F4578E-AB0A-0846-B678-1CAEF8CF63B4}" type="slidenum">
              <a:rPr lang="en-US" smtClean="0"/>
              <a:t>8</a:t>
            </a:fld>
            <a:endParaRPr lang="en-US"/>
          </a:p>
        </p:txBody>
      </p:sp>
    </p:spTree>
    <p:extLst>
      <p:ext uri="{BB962C8B-B14F-4D97-AF65-F5344CB8AC3E}">
        <p14:creationId xmlns:p14="http://schemas.microsoft.com/office/powerpoint/2010/main" val="25705213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89DBDF-FCBF-A143-BD0B-ED404525BF57}"/>
              </a:ext>
            </a:extLst>
          </p:cNvPr>
          <p:cNvPicPr>
            <a:picLocks noChangeAspect="1"/>
          </p:cNvPicPr>
          <p:nvPr/>
        </p:nvPicPr>
        <p:blipFill>
          <a:blip r:embed="rId2"/>
          <a:stretch>
            <a:fill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6FB5CEDD-E1D3-904C-8E93-565CAFF0C67E}"/>
              </a:ext>
            </a:extLst>
          </p:cNvPr>
          <p:cNvSpPr>
            <a:spLocks noGrp="1"/>
          </p:cNvSpPr>
          <p:nvPr>
            <p:ph type="sldNum" sz="quarter" idx="12"/>
          </p:nvPr>
        </p:nvSpPr>
        <p:spPr>
          <a:xfrm>
            <a:off x="9206947" y="6117811"/>
            <a:ext cx="2743200" cy="365125"/>
          </a:xfrm>
        </p:spPr>
        <p:txBody>
          <a:bodyPr/>
          <a:lstStyle/>
          <a:p>
            <a:fld id="{77F4578E-AB0A-0846-B678-1CAEF8CF63B4}" type="slidenum">
              <a:rPr lang="en-US" smtClean="0"/>
              <a:t>80</a:t>
            </a:fld>
            <a:endParaRPr lang="en-US" dirty="0"/>
          </a:p>
        </p:txBody>
      </p:sp>
      <p:sp>
        <p:nvSpPr>
          <p:cNvPr id="5" name="Rectangle 4">
            <a:extLst>
              <a:ext uri="{FF2B5EF4-FFF2-40B4-BE49-F238E27FC236}">
                <a16:creationId xmlns:a16="http://schemas.microsoft.com/office/drawing/2014/main" id="{45FF2010-17DA-2E43-9961-4D86B998D413}"/>
              </a:ext>
            </a:extLst>
          </p:cNvPr>
          <p:cNvSpPr/>
          <p:nvPr/>
        </p:nvSpPr>
        <p:spPr>
          <a:xfrm>
            <a:off x="10972800" y="6300373"/>
            <a:ext cx="437322" cy="405227"/>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205896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76A6DF-15D4-974B-81C5-2218F6272395}"/>
              </a:ext>
            </a:extLst>
          </p:cNvPr>
          <p:cNvPicPr>
            <a:picLocks noChangeAspect="1"/>
          </p:cNvPicPr>
          <p:nvPr/>
        </p:nvPicPr>
        <p:blipFill>
          <a:blip r:embed="rId2"/>
          <a:stretch>
            <a:fill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C36FB22C-CFF7-B946-8FE7-F592820CEDE8}"/>
              </a:ext>
            </a:extLst>
          </p:cNvPr>
          <p:cNvSpPr>
            <a:spLocks noGrp="1"/>
          </p:cNvSpPr>
          <p:nvPr>
            <p:ph type="sldNum" sz="quarter" idx="12"/>
          </p:nvPr>
        </p:nvSpPr>
        <p:spPr>
          <a:xfrm>
            <a:off x="9220200" y="6104559"/>
            <a:ext cx="2743200" cy="365125"/>
          </a:xfrm>
        </p:spPr>
        <p:txBody>
          <a:bodyPr/>
          <a:lstStyle/>
          <a:p>
            <a:fld id="{77F4578E-AB0A-0846-B678-1CAEF8CF63B4}" type="slidenum">
              <a:rPr lang="en-US" smtClean="0"/>
              <a:t>81</a:t>
            </a:fld>
            <a:endParaRPr lang="en-US" dirty="0"/>
          </a:p>
        </p:txBody>
      </p:sp>
      <p:sp>
        <p:nvSpPr>
          <p:cNvPr id="5" name="Rectangle 4">
            <a:extLst>
              <a:ext uri="{FF2B5EF4-FFF2-40B4-BE49-F238E27FC236}">
                <a16:creationId xmlns:a16="http://schemas.microsoft.com/office/drawing/2014/main" id="{680E3285-F0E9-9142-A6E4-936CEB06FAC1}"/>
              </a:ext>
            </a:extLst>
          </p:cNvPr>
          <p:cNvSpPr/>
          <p:nvPr/>
        </p:nvSpPr>
        <p:spPr>
          <a:xfrm>
            <a:off x="10853530" y="6287121"/>
            <a:ext cx="516835" cy="391975"/>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438501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ADBCCD-406C-5044-ACA7-0F9CAC6B5ED8}"/>
              </a:ext>
            </a:extLst>
          </p:cNvPr>
          <p:cNvPicPr>
            <a:picLocks noChangeAspect="1"/>
          </p:cNvPicPr>
          <p:nvPr/>
        </p:nvPicPr>
        <p:blipFill>
          <a:blip r:embed="rId2"/>
          <a:stretch>
            <a:fill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1BDEC59D-A6E1-D54C-A9E4-707AF7097F3F}"/>
              </a:ext>
            </a:extLst>
          </p:cNvPr>
          <p:cNvSpPr>
            <a:spLocks noGrp="1"/>
          </p:cNvSpPr>
          <p:nvPr>
            <p:ph type="sldNum" sz="quarter" idx="12"/>
          </p:nvPr>
        </p:nvSpPr>
        <p:spPr>
          <a:xfrm>
            <a:off x="9233453" y="6078055"/>
            <a:ext cx="2743200" cy="365125"/>
          </a:xfrm>
        </p:spPr>
        <p:txBody>
          <a:bodyPr/>
          <a:lstStyle/>
          <a:p>
            <a:fld id="{77F4578E-AB0A-0846-B678-1CAEF8CF63B4}" type="slidenum">
              <a:rPr lang="en-US" smtClean="0"/>
              <a:t>82</a:t>
            </a:fld>
            <a:endParaRPr lang="en-US" dirty="0"/>
          </a:p>
        </p:txBody>
      </p:sp>
      <p:sp>
        <p:nvSpPr>
          <p:cNvPr id="5" name="Rectangle 4">
            <a:extLst>
              <a:ext uri="{FF2B5EF4-FFF2-40B4-BE49-F238E27FC236}">
                <a16:creationId xmlns:a16="http://schemas.microsoft.com/office/drawing/2014/main" id="{46037E64-2BCA-4843-BA02-7E70DB3E26C3}"/>
              </a:ext>
            </a:extLst>
          </p:cNvPr>
          <p:cNvSpPr/>
          <p:nvPr/>
        </p:nvSpPr>
        <p:spPr>
          <a:xfrm>
            <a:off x="11052313" y="6260617"/>
            <a:ext cx="225287" cy="325713"/>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81364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9A2319-E29D-AA4F-BC48-97D0606BE360}"/>
              </a:ext>
            </a:extLst>
          </p:cNvPr>
          <p:cNvPicPr>
            <a:picLocks noChangeAspect="1"/>
          </p:cNvPicPr>
          <p:nvPr/>
        </p:nvPicPr>
        <p:blipFill>
          <a:blip r:embed="rId2"/>
          <a:stretch>
            <a:fillRect/>
          </a:stretch>
        </p:blipFill>
        <p:spPr>
          <a:xfrm>
            <a:off x="0" y="0"/>
            <a:ext cx="12192000" cy="6858000"/>
          </a:xfrm>
          <a:prstGeom prst="rect">
            <a:avLst/>
          </a:prstGeom>
        </p:spPr>
      </p:pic>
      <p:sp>
        <p:nvSpPr>
          <p:cNvPr id="4" name="Right Arrow 3">
            <a:extLst>
              <a:ext uri="{FF2B5EF4-FFF2-40B4-BE49-F238E27FC236}">
                <a16:creationId xmlns:a16="http://schemas.microsoft.com/office/drawing/2014/main" id="{90F27383-5D01-6D41-8F99-0CD5C4B8680B}"/>
              </a:ext>
            </a:extLst>
          </p:cNvPr>
          <p:cNvSpPr/>
          <p:nvPr/>
        </p:nvSpPr>
        <p:spPr>
          <a:xfrm>
            <a:off x="490331" y="3021496"/>
            <a:ext cx="1338469" cy="2593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a:extLst>
              <a:ext uri="{FF2B5EF4-FFF2-40B4-BE49-F238E27FC236}">
                <a16:creationId xmlns:a16="http://schemas.microsoft.com/office/drawing/2014/main" id="{901B5473-F791-4F44-B240-1317AA3128AA}"/>
              </a:ext>
            </a:extLst>
          </p:cNvPr>
          <p:cNvSpPr/>
          <p:nvPr/>
        </p:nvSpPr>
        <p:spPr>
          <a:xfrm>
            <a:off x="490331" y="4621465"/>
            <a:ext cx="2239618" cy="2986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12535DDE-F017-7743-B4E2-3AEE4CCCE0A7}"/>
              </a:ext>
            </a:extLst>
          </p:cNvPr>
          <p:cNvSpPr>
            <a:spLocks noGrp="1"/>
          </p:cNvSpPr>
          <p:nvPr>
            <p:ph type="sldNum" sz="quarter" idx="12"/>
          </p:nvPr>
        </p:nvSpPr>
        <p:spPr>
          <a:xfrm>
            <a:off x="9259957" y="6144316"/>
            <a:ext cx="2743200" cy="365125"/>
          </a:xfrm>
        </p:spPr>
        <p:txBody>
          <a:bodyPr/>
          <a:lstStyle/>
          <a:p>
            <a:fld id="{77F4578E-AB0A-0846-B678-1CAEF8CF63B4}" type="slidenum">
              <a:rPr lang="en-US" smtClean="0"/>
              <a:t>83</a:t>
            </a:fld>
            <a:endParaRPr lang="en-US" dirty="0"/>
          </a:p>
        </p:txBody>
      </p:sp>
      <p:sp>
        <p:nvSpPr>
          <p:cNvPr id="8" name="Rectangle 7">
            <a:extLst>
              <a:ext uri="{FF2B5EF4-FFF2-40B4-BE49-F238E27FC236}">
                <a16:creationId xmlns:a16="http://schemas.microsoft.com/office/drawing/2014/main" id="{F2CAE8FC-02D2-1F40-9BFB-F16E987A70D3}"/>
              </a:ext>
            </a:extLst>
          </p:cNvPr>
          <p:cNvSpPr/>
          <p:nvPr/>
        </p:nvSpPr>
        <p:spPr>
          <a:xfrm>
            <a:off x="11025809" y="6326878"/>
            <a:ext cx="278295" cy="285957"/>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160724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73E8B6-8D0B-BC4B-9D43-43C3CD88AEA2}"/>
              </a:ext>
            </a:extLst>
          </p:cNvPr>
          <p:cNvPicPr>
            <a:picLocks noChangeAspect="1"/>
          </p:cNvPicPr>
          <p:nvPr/>
        </p:nvPicPr>
        <p:blipFill>
          <a:blip r:embed="rId2"/>
          <a:stretch>
            <a:fillRect/>
          </a:stretch>
        </p:blipFill>
        <p:spPr>
          <a:xfrm>
            <a:off x="0" y="0"/>
            <a:ext cx="12192000" cy="6858000"/>
          </a:xfrm>
          <a:prstGeom prst="rect">
            <a:avLst/>
          </a:prstGeom>
        </p:spPr>
      </p:pic>
      <p:sp>
        <p:nvSpPr>
          <p:cNvPr id="3" name="Right Arrow 2">
            <a:extLst>
              <a:ext uri="{FF2B5EF4-FFF2-40B4-BE49-F238E27FC236}">
                <a16:creationId xmlns:a16="http://schemas.microsoft.com/office/drawing/2014/main" id="{DFDE812F-683A-DB40-B20F-E87E9E665942}"/>
              </a:ext>
            </a:extLst>
          </p:cNvPr>
          <p:cNvSpPr/>
          <p:nvPr/>
        </p:nvSpPr>
        <p:spPr>
          <a:xfrm>
            <a:off x="556591" y="1817402"/>
            <a:ext cx="901148" cy="2195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a:extLst>
              <a:ext uri="{FF2B5EF4-FFF2-40B4-BE49-F238E27FC236}">
                <a16:creationId xmlns:a16="http://schemas.microsoft.com/office/drawing/2014/main" id="{C3AB47B8-D463-C646-BD22-763084F30859}"/>
              </a:ext>
            </a:extLst>
          </p:cNvPr>
          <p:cNvSpPr/>
          <p:nvPr/>
        </p:nvSpPr>
        <p:spPr>
          <a:xfrm>
            <a:off x="463826" y="3034748"/>
            <a:ext cx="3233531" cy="2991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a:extLst>
              <a:ext uri="{FF2B5EF4-FFF2-40B4-BE49-F238E27FC236}">
                <a16:creationId xmlns:a16="http://schemas.microsoft.com/office/drawing/2014/main" id="{F0BE90A3-296E-D948-B368-CB5560F9C9FF}"/>
              </a:ext>
            </a:extLst>
          </p:cNvPr>
          <p:cNvSpPr/>
          <p:nvPr/>
        </p:nvSpPr>
        <p:spPr>
          <a:xfrm>
            <a:off x="556591" y="2279373"/>
            <a:ext cx="4081669" cy="2138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a:extLst>
              <a:ext uri="{FF2B5EF4-FFF2-40B4-BE49-F238E27FC236}">
                <a16:creationId xmlns:a16="http://schemas.microsoft.com/office/drawing/2014/main" id="{D4B0F466-2137-904E-AE34-B3B8392714C9}"/>
              </a:ext>
            </a:extLst>
          </p:cNvPr>
          <p:cNvSpPr/>
          <p:nvPr/>
        </p:nvSpPr>
        <p:spPr>
          <a:xfrm>
            <a:off x="463826" y="3998844"/>
            <a:ext cx="2703444" cy="2437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a:extLst>
              <a:ext uri="{FF2B5EF4-FFF2-40B4-BE49-F238E27FC236}">
                <a16:creationId xmlns:a16="http://schemas.microsoft.com/office/drawing/2014/main" id="{E0A2DDF9-D636-1741-B843-96541DE889F0}"/>
              </a:ext>
            </a:extLst>
          </p:cNvPr>
          <p:cNvSpPr/>
          <p:nvPr/>
        </p:nvSpPr>
        <p:spPr>
          <a:xfrm>
            <a:off x="410817" y="3491021"/>
            <a:ext cx="4094922" cy="3165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a:extLst>
              <a:ext uri="{FF2B5EF4-FFF2-40B4-BE49-F238E27FC236}">
                <a16:creationId xmlns:a16="http://schemas.microsoft.com/office/drawing/2014/main" id="{2B91B988-8097-5D43-AE42-F186F2A79671}"/>
              </a:ext>
            </a:extLst>
          </p:cNvPr>
          <p:cNvSpPr>
            <a:spLocks noGrp="1"/>
          </p:cNvSpPr>
          <p:nvPr>
            <p:ph type="sldNum" sz="quarter" idx="12"/>
          </p:nvPr>
        </p:nvSpPr>
        <p:spPr>
          <a:xfrm>
            <a:off x="9153939" y="6170820"/>
            <a:ext cx="2743200" cy="365125"/>
          </a:xfrm>
        </p:spPr>
        <p:txBody>
          <a:bodyPr/>
          <a:lstStyle/>
          <a:p>
            <a:fld id="{77F4578E-AB0A-0846-B678-1CAEF8CF63B4}" type="slidenum">
              <a:rPr lang="en-US" smtClean="0"/>
              <a:t>84</a:t>
            </a:fld>
            <a:endParaRPr lang="en-US" dirty="0"/>
          </a:p>
        </p:txBody>
      </p:sp>
      <p:sp>
        <p:nvSpPr>
          <p:cNvPr id="10" name="Rectangle 9">
            <a:extLst>
              <a:ext uri="{FF2B5EF4-FFF2-40B4-BE49-F238E27FC236}">
                <a16:creationId xmlns:a16="http://schemas.microsoft.com/office/drawing/2014/main" id="{7D73BA22-9B9C-4E49-9A5C-598E861A8A9A}"/>
              </a:ext>
            </a:extLst>
          </p:cNvPr>
          <p:cNvSpPr/>
          <p:nvPr/>
        </p:nvSpPr>
        <p:spPr>
          <a:xfrm>
            <a:off x="10986052" y="6321287"/>
            <a:ext cx="278296" cy="3048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563477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591425-0BDD-B14A-87E3-FC9110E2711C}"/>
              </a:ext>
            </a:extLst>
          </p:cNvPr>
          <p:cNvPicPr>
            <a:picLocks noChangeAspect="1"/>
          </p:cNvPicPr>
          <p:nvPr/>
        </p:nvPicPr>
        <p:blipFill>
          <a:blip r:embed="rId2"/>
          <a:stretch>
            <a:fillRect/>
          </a:stretch>
        </p:blipFill>
        <p:spPr>
          <a:xfrm>
            <a:off x="0" y="0"/>
            <a:ext cx="12192000" cy="6858000"/>
          </a:xfrm>
          <a:prstGeom prst="rect">
            <a:avLst/>
          </a:prstGeom>
        </p:spPr>
      </p:pic>
      <p:sp>
        <p:nvSpPr>
          <p:cNvPr id="3" name="Right Arrow 2">
            <a:extLst>
              <a:ext uri="{FF2B5EF4-FFF2-40B4-BE49-F238E27FC236}">
                <a16:creationId xmlns:a16="http://schemas.microsoft.com/office/drawing/2014/main" id="{DDC8E6B6-2714-0746-A1CE-902C12AA2F2E}"/>
              </a:ext>
            </a:extLst>
          </p:cNvPr>
          <p:cNvSpPr/>
          <p:nvPr/>
        </p:nvSpPr>
        <p:spPr>
          <a:xfrm>
            <a:off x="874643" y="1775791"/>
            <a:ext cx="2597427" cy="3256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a:extLst>
              <a:ext uri="{FF2B5EF4-FFF2-40B4-BE49-F238E27FC236}">
                <a16:creationId xmlns:a16="http://schemas.microsoft.com/office/drawing/2014/main" id="{F9110B68-5CB8-E040-9FD9-FC14C465A194}"/>
              </a:ext>
            </a:extLst>
          </p:cNvPr>
          <p:cNvSpPr/>
          <p:nvPr/>
        </p:nvSpPr>
        <p:spPr>
          <a:xfrm>
            <a:off x="874643" y="2796208"/>
            <a:ext cx="2597427" cy="2460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a:extLst>
              <a:ext uri="{FF2B5EF4-FFF2-40B4-BE49-F238E27FC236}">
                <a16:creationId xmlns:a16="http://schemas.microsoft.com/office/drawing/2014/main" id="{A450C10E-34E5-BB40-8E4D-E1A233521C31}"/>
              </a:ext>
            </a:extLst>
          </p:cNvPr>
          <p:cNvSpPr/>
          <p:nvPr/>
        </p:nvSpPr>
        <p:spPr>
          <a:xfrm>
            <a:off x="874643" y="3750829"/>
            <a:ext cx="1934818" cy="2380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a:extLst>
              <a:ext uri="{FF2B5EF4-FFF2-40B4-BE49-F238E27FC236}">
                <a16:creationId xmlns:a16="http://schemas.microsoft.com/office/drawing/2014/main" id="{B905AF68-5805-0845-A4E0-62269DF2196B}"/>
              </a:ext>
            </a:extLst>
          </p:cNvPr>
          <p:cNvSpPr/>
          <p:nvPr/>
        </p:nvSpPr>
        <p:spPr>
          <a:xfrm>
            <a:off x="874643" y="2213113"/>
            <a:ext cx="2286000" cy="2915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a:extLst>
              <a:ext uri="{FF2B5EF4-FFF2-40B4-BE49-F238E27FC236}">
                <a16:creationId xmlns:a16="http://schemas.microsoft.com/office/drawing/2014/main" id="{E16BD21B-88F5-E44A-A474-141DBD62119E}"/>
              </a:ext>
            </a:extLst>
          </p:cNvPr>
          <p:cNvSpPr>
            <a:spLocks noGrp="1"/>
          </p:cNvSpPr>
          <p:nvPr>
            <p:ph type="sldNum" sz="quarter" idx="12"/>
          </p:nvPr>
        </p:nvSpPr>
        <p:spPr>
          <a:xfrm>
            <a:off x="9299713" y="6303341"/>
            <a:ext cx="2743200" cy="365125"/>
          </a:xfrm>
        </p:spPr>
        <p:txBody>
          <a:bodyPr/>
          <a:lstStyle/>
          <a:p>
            <a:fld id="{77F4578E-AB0A-0846-B678-1CAEF8CF63B4}" type="slidenum">
              <a:rPr lang="en-US" smtClean="0"/>
              <a:t>85</a:t>
            </a:fld>
            <a:endParaRPr lang="en-US" dirty="0"/>
          </a:p>
        </p:txBody>
      </p:sp>
      <p:sp>
        <p:nvSpPr>
          <p:cNvPr id="9" name="Rectangle 8">
            <a:extLst>
              <a:ext uri="{FF2B5EF4-FFF2-40B4-BE49-F238E27FC236}">
                <a16:creationId xmlns:a16="http://schemas.microsoft.com/office/drawing/2014/main" id="{8926568B-A236-494D-80E1-A323512D19EC}"/>
              </a:ext>
            </a:extLst>
          </p:cNvPr>
          <p:cNvSpPr/>
          <p:nvPr/>
        </p:nvSpPr>
        <p:spPr>
          <a:xfrm>
            <a:off x="11052313" y="6303341"/>
            <a:ext cx="251791" cy="365125"/>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550590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CB5148-590C-594A-A647-FCE57B826BC5}"/>
              </a:ext>
            </a:extLst>
          </p:cNvPr>
          <p:cNvPicPr>
            <a:picLocks noChangeAspect="1"/>
          </p:cNvPicPr>
          <p:nvPr/>
        </p:nvPicPr>
        <p:blipFill>
          <a:blip r:embed="rId2"/>
          <a:stretch>
            <a:fill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E33A3F3D-3A92-AE4B-9024-94B6C965983D}"/>
              </a:ext>
            </a:extLst>
          </p:cNvPr>
          <p:cNvSpPr>
            <a:spLocks noGrp="1"/>
          </p:cNvSpPr>
          <p:nvPr>
            <p:ph type="sldNum" sz="quarter" idx="12"/>
          </p:nvPr>
        </p:nvSpPr>
        <p:spPr>
          <a:xfrm>
            <a:off x="9326217" y="6316594"/>
            <a:ext cx="2743200" cy="365125"/>
          </a:xfrm>
        </p:spPr>
        <p:txBody>
          <a:bodyPr/>
          <a:lstStyle/>
          <a:p>
            <a:fld id="{77F4578E-AB0A-0846-B678-1CAEF8CF63B4}" type="slidenum">
              <a:rPr lang="en-US" smtClean="0"/>
              <a:t>86</a:t>
            </a:fld>
            <a:endParaRPr lang="en-US" dirty="0"/>
          </a:p>
        </p:txBody>
      </p:sp>
      <p:sp>
        <p:nvSpPr>
          <p:cNvPr id="5" name="Rectangle 4">
            <a:extLst>
              <a:ext uri="{FF2B5EF4-FFF2-40B4-BE49-F238E27FC236}">
                <a16:creationId xmlns:a16="http://schemas.microsoft.com/office/drawing/2014/main" id="{E2F68624-775E-7B4D-B05A-84ED5B7AD7B5}"/>
              </a:ext>
            </a:extLst>
          </p:cNvPr>
          <p:cNvSpPr/>
          <p:nvPr/>
        </p:nvSpPr>
        <p:spPr>
          <a:xfrm>
            <a:off x="11012557" y="6316594"/>
            <a:ext cx="291547" cy="365125"/>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731646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16F7B2-3E28-994C-BB0B-AFD27CDB323A}"/>
              </a:ext>
            </a:extLst>
          </p:cNvPr>
          <p:cNvPicPr>
            <a:picLocks noChangeAspect="1"/>
          </p:cNvPicPr>
          <p:nvPr/>
        </p:nvPicPr>
        <p:blipFill>
          <a:blip r:embed="rId2"/>
          <a:stretch>
            <a:fill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19BD9692-8C08-2443-A871-CFEB13A28FEA}"/>
              </a:ext>
            </a:extLst>
          </p:cNvPr>
          <p:cNvSpPr>
            <a:spLocks noGrp="1"/>
          </p:cNvSpPr>
          <p:nvPr>
            <p:ph type="sldNum" sz="quarter" idx="12"/>
          </p:nvPr>
        </p:nvSpPr>
        <p:spPr>
          <a:xfrm>
            <a:off x="9206948" y="6131063"/>
            <a:ext cx="2743200" cy="365125"/>
          </a:xfrm>
        </p:spPr>
        <p:txBody>
          <a:bodyPr/>
          <a:lstStyle/>
          <a:p>
            <a:fld id="{77F4578E-AB0A-0846-B678-1CAEF8CF63B4}" type="slidenum">
              <a:rPr lang="en-US" smtClean="0"/>
              <a:t>87</a:t>
            </a:fld>
            <a:endParaRPr lang="en-US" dirty="0"/>
          </a:p>
        </p:txBody>
      </p:sp>
      <p:sp>
        <p:nvSpPr>
          <p:cNvPr id="5" name="Rectangle 4">
            <a:extLst>
              <a:ext uri="{FF2B5EF4-FFF2-40B4-BE49-F238E27FC236}">
                <a16:creationId xmlns:a16="http://schemas.microsoft.com/office/drawing/2014/main" id="{34A3B489-F579-9742-A0C5-F2ECD3798A4F}"/>
              </a:ext>
            </a:extLst>
          </p:cNvPr>
          <p:cNvSpPr/>
          <p:nvPr/>
        </p:nvSpPr>
        <p:spPr>
          <a:xfrm>
            <a:off x="10999304" y="6313625"/>
            <a:ext cx="304800" cy="285958"/>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202406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8144E9-3983-B740-9C88-67E08DE53EA7}"/>
              </a:ext>
            </a:extLst>
          </p:cNvPr>
          <p:cNvPicPr>
            <a:picLocks noChangeAspect="1"/>
          </p:cNvPicPr>
          <p:nvPr/>
        </p:nvPicPr>
        <p:blipFill>
          <a:blip r:embed="rId2"/>
          <a:stretch>
            <a:fill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B622682F-989A-D247-9AD9-6D4AFF87FD41}"/>
              </a:ext>
            </a:extLst>
          </p:cNvPr>
          <p:cNvSpPr>
            <a:spLocks noGrp="1"/>
          </p:cNvSpPr>
          <p:nvPr>
            <p:ph type="sldNum" sz="quarter" idx="12"/>
          </p:nvPr>
        </p:nvSpPr>
        <p:spPr>
          <a:xfrm>
            <a:off x="9299714" y="6316593"/>
            <a:ext cx="2743200" cy="365125"/>
          </a:xfrm>
        </p:spPr>
        <p:txBody>
          <a:bodyPr/>
          <a:lstStyle/>
          <a:p>
            <a:fld id="{77F4578E-AB0A-0846-B678-1CAEF8CF63B4}" type="slidenum">
              <a:rPr lang="en-US" smtClean="0"/>
              <a:t>88</a:t>
            </a:fld>
            <a:endParaRPr lang="en-US" dirty="0"/>
          </a:p>
        </p:txBody>
      </p:sp>
      <p:sp>
        <p:nvSpPr>
          <p:cNvPr id="5" name="Rectangle 4">
            <a:extLst>
              <a:ext uri="{FF2B5EF4-FFF2-40B4-BE49-F238E27FC236}">
                <a16:creationId xmlns:a16="http://schemas.microsoft.com/office/drawing/2014/main" id="{01747051-8EF0-CA4A-8E28-E439E7D1F6A1}"/>
              </a:ext>
            </a:extLst>
          </p:cNvPr>
          <p:cNvSpPr/>
          <p:nvPr/>
        </p:nvSpPr>
        <p:spPr>
          <a:xfrm>
            <a:off x="11025809" y="6316593"/>
            <a:ext cx="265043" cy="365125"/>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82950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1BE313-6A83-DF40-8E7B-284D002B8180}"/>
              </a:ext>
            </a:extLst>
          </p:cNvPr>
          <p:cNvPicPr>
            <a:picLocks noChangeAspect="1"/>
          </p:cNvPicPr>
          <p:nvPr/>
        </p:nvPicPr>
        <p:blipFill>
          <a:blip r:embed="rId2"/>
          <a:stretch>
            <a:fill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409B0B80-A3DB-504D-BC40-4EA73C9F26D0}"/>
              </a:ext>
            </a:extLst>
          </p:cNvPr>
          <p:cNvSpPr>
            <a:spLocks noGrp="1"/>
          </p:cNvSpPr>
          <p:nvPr>
            <p:ph type="sldNum" sz="quarter" idx="12"/>
          </p:nvPr>
        </p:nvSpPr>
        <p:spPr>
          <a:xfrm>
            <a:off x="9273209" y="6316594"/>
            <a:ext cx="2743200" cy="365125"/>
          </a:xfrm>
        </p:spPr>
        <p:txBody>
          <a:bodyPr/>
          <a:lstStyle/>
          <a:p>
            <a:fld id="{77F4578E-AB0A-0846-B678-1CAEF8CF63B4}" type="slidenum">
              <a:rPr lang="en-US" smtClean="0"/>
              <a:t>89</a:t>
            </a:fld>
            <a:endParaRPr lang="en-US" dirty="0"/>
          </a:p>
        </p:txBody>
      </p:sp>
      <p:sp>
        <p:nvSpPr>
          <p:cNvPr id="5" name="Rectangle 4">
            <a:extLst>
              <a:ext uri="{FF2B5EF4-FFF2-40B4-BE49-F238E27FC236}">
                <a16:creationId xmlns:a16="http://schemas.microsoft.com/office/drawing/2014/main" id="{086441EF-1543-9F47-A8E5-31CAFC70F288}"/>
              </a:ext>
            </a:extLst>
          </p:cNvPr>
          <p:cNvSpPr/>
          <p:nvPr/>
        </p:nvSpPr>
        <p:spPr>
          <a:xfrm>
            <a:off x="10959548" y="6316594"/>
            <a:ext cx="357809" cy="365125"/>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71474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E1317-F13E-1D4A-85BA-2A1FE91D63A6}"/>
              </a:ext>
            </a:extLst>
          </p:cNvPr>
          <p:cNvSpPr>
            <a:spLocks noGrp="1"/>
          </p:cNvSpPr>
          <p:nvPr>
            <p:ph type="title"/>
          </p:nvPr>
        </p:nvSpPr>
        <p:spPr>
          <a:xfrm>
            <a:off x="838200" y="-201726"/>
            <a:ext cx="10515600" cy="1325563"/>
          </a:xfrm>
        </p:spPr>
        <p:txBody>
          <a:bodyPr>
            <a:normAutofit/>
          </a:bodyPr>
          <a:lstStyle/>
          <a:p>
            <a:pPr algn="ctr"/>
            <a:r>
              <a:rPr lang="en-US" sz="2400" dirty="0"/>
              <a:t>SESSION TWO (Cont’d)</a:t>
            </a:r>
          </a:p>
        </p:txBody>
      </p:sp>
      <p:sp>
        <p:nvSpPr>
          <p:cNvPr id="3" name="Content Placeholder 2">
            <a:extLst>
              <a:ext uri="{FF2B5EF4-FFF2-40B4-BE49-F238E27FC236}">
                <a16:creationId xmlns:a16="http://schemas.microsoft.com/office/drawing/2014/main" id="{DDD5DADA-B106-F34E-919E-A80C6D8D1827}"/>
              </a:ext>
            </a:extLst>
          </p:cNvPr>
          <p:cNvSpPr>
            <a:spLocks noGrp="1"/>
          </p:cNvSpPr>
          <p:nvPr>
            <p:ph idx="1"/>
          </p:nvPr>
        </p:nvSpPr>
        <p:spPr>
          <a:xfrm>
            <a:off x="245165" y="2128849"/>
            <a:ext cx="11701670" cy="4679348"/>
          </a:xfrm>
        </p:spPr>
        <p:txBody>
          <a:bodyPr>
            <a:normAutofit/>
          </a:bodyPr>
          <a:lstStyle/>
          <a:p>
            <a:pPr lvl="1" fontAlgn="base"/>
            <a:r>
              <a:rPr lang="en-US" sz="2000" dirty="0"/>
              <a:t>Examined cancer risk in relation to ultrafine particles exposures from Los Angeles International Airport. </a:t>
            </a:r>
          </a:p>
          <a:p>
            <a:pPr lvl="1" fontAlgn="base"/>
            <a:r>
              <a:rPr lang="en-US" sz="2000" dirty="0"/>
              <a:t>These studies investigate the associations between airport-related ultra fine particle exposures and cancer risk. </a:t>
            </a:r>
          </a:p>
          <a:p>
            <a:pPr lvl="1" fontAlgn="base"/>
            <a:r>
              <a:rPr lang="en-US" sz="2000" dirty="0"/>
              <a:t>Ultrafine Particles (UFPs) can be deposited throughout airways and penetrate into the blood stream and carried through the circulation.  They can also cross the blood brain barrier.</a:t>
            </a:r>
          </a:p>
          <a:p>
            <a:pPr lvl="1" fontAlgn="base"/>
            <a:r>
              <a:rPr lang="en-US" sz="2000" dirty="0"/>
              <a:t>Routine monitoring of UFPs are not available in the U.S. and in most countries.</a:t>
            </a:r>
          </a:p>
          <a:p>
            <a:pPr lvl="1" fontAlgn="base"/>
            <a:r>
              <a:rPr lang="en-US" sz="2000" dirty="0"/>
              <a:t>LAX-related UFPs were 4-5 times greater than background levels in downwind communities for extended distances, likely due to descending jets.</a:t>
            </a:r>
          </a:p>
          <a:p>
            <a:pPr lvl="1" fontAlgn="base"/>
            <a:r>
              <a:rPr lang="en-US" sz="2000" dirty="0"/>
              <a:t>Future directions – Expand UFP exposure assessment to other airports.  </a:t>
            </a:r>
          </a:p>
          <a:p>
            <a:pPr lvl="2" fontAlgn="base"/>
            <a:r>
              <a:rPr lang="en-US" dirty="0"/>
              <a:t>Evaluate additional environmental factors:  multiple pollutants and noise.  </a:t>
            </a:r>
          </a:p>
          <a:p>
            <a:pPr lvl="2" fontAlgn="base"/>
            <a:r>
              <a:rPr lang="en-US" dirty="0"/>
              <a:t>Develop partnerships with community and policy stakeholders to advocate for maintaining air quality standards to define clean air.  </a:t>
            </a:r>
          </a:p>
          <a:p>
            <a:pPr marL="0" indent="0">
              <a:buNone/>
            </a:pPr>
            <a:endParaRPr lang="en-US" dirty="0"/>
          </a:p>
        </p:txBody>
      </p:sp>
      <p:sp>
        <p:nvSpPr>
          <p:cNvPr id="5" name="TextBox 4">
            <a:extLst>
              <a:ext uri="{FF2B5EF4-FFF2-40B4-BE49-F238E27FC236}">
                <a16:creationId xmlns:a16="http://schemas.microsoft.com/office/drawing/2014/main" id="{E7FA52C7-A79B-8D4A-8C59-97602A73B04F}"/>
              </a:ext>
            </a:extLst>
          </p:cNvPr>
          <p:cNvSpPr txBox="1"/>
          <p:nvPr/>
        </p:nvSpPr>
        <p:spPr>
          <a:xfrm>
            <a:off x="105167" y="757092"/>
            <a:ext cx="11981666" cy="1600438"/>
          </a:xfrm>
          <a:prstGeom prst="rect">
            <a:avLst/>
          </a:prstGeom>
          <a:noFill/>
        </p:spPr>
        <p:txBody>
          <a:bodyPr wrap="square" rtlCol="0">
            <a:spAutoFit/>
          </a:bodyPr>
          <a:lstStyle/>
          <a:p>
            <a:pPr algn="ctr"/>
            <a:r>
              <a:rPr lang="en-US" sz="3000" b="1" dirty="0"/>
              <a:t>Investigating the Impact of Airport-related Ultrafine Particles and Cancer: The </a:t>
            </a:r>
            <a:r>
              <a:rPr lang="en-US" sz="3000" b="1" dirty="0" err="1"/>
              <a:t>MultiEthnic</a:t>
            </a:r>
            <a:r>
              <a:rPr lang="en-US" sz="3000" b="1" dirty="0"/>
              <a:t> Cohort Study </a:t>
            </a:r>
          </a:p>
          <a:p>
            <a:pPr algn="ctr"/>
            <a:r>
              <a:rPr lang="en-US" sz="2000" dirty="0"/>
              <a:t>Iona Cheng, University of California, San Francisco​</a:t>
            </a:r>
          </a:p>
          <a:p>
            <a:endParaRPr lang="en-US" dirty="0"/>
          </a:p>
        </p:txBody>
      </p:sp>
      <p:sp>
        <p:nvSpPr>
          <p:cNvPr id="6" name="Slide Number Placeholder 5">
            <a:extLst>
              <a:ext uri="{FF2B5EF4-FFF2-40B4-BE49-F238E27FC236}">
                <a16:creationId xmlns:a16="http://schemas.microsoft.com/office/drawing/2014/main" id="{8CD2C3AD-4BCF-004A-A857-96D5EFDEC497}"/>
              </a:ext>
            </a:extLst>
          </p:cNvPr>
          <p:cNvSpPr>
            <a:spLocks noGrp="1"/>
          </p:cNvSpPr>
          <p:nvPr>
            <p:ph type="sldNum" sz="quarter" idx="12"/>
          </p:nvPr>
        </p:nvSpPr>
        <p:spPr/>
        <p:txBody>
          <a:bodyPr/>
          <a:lstStyle/>
          <a:p>
            <a:fld id="{77F4578E-AB0A-0846-B678-1CAEF8CF63B4}" type="slidenum">
              <a:rPr lang="en-US" smtClean="0"/>
              <a:t>9</a:t>
            </a:fld>
            <a:endParaRPr lang="en-US"/>
          </a:p>
        </p:txBody>
      </p:sp>
    </p:spTree>
    <p:extLst>
      <p:ext uri="{BB962C8B-B14F-4D97-AF65-F5344CB8AC3E}">
        <p14:creationId xmlns:p14="http://schemas.microsoft.com/office/powerpoint/2010/main" val="284002113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2201DF-EB66-4E4F-B16B-6541CF29B6AD}"/>
              </a:ext>
            </a:extLst>
          </p:cNvPr>
          <p:cNvPicPr>
            <a:picLocks noChangeAspect="1"/>
          </p:cNvPicPr>
          <p:nvPr/>
        </p:nvPicPr>
        <p:blipFill>
          <a:blip r:embed="rId2"/>
          <a:stretch>
            <a:fill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529F7AC4-4982-8A4B-8663-5960D89302C5}"/>
              </a:ext>
            </a:extLst>
          </p:cNvPr>
          <p:cNvSpPr>
            <a:spLocks noGrp="1"/>
          </p:cNvSpPr>
          <p:nvPr>
            <p:ph type="sldNum" sz="quarter" idx="12"/>
          </p:nvPr>
        </p:nvSpPr>
        <p:spPr>
          <a:xfrm>
            <a:off x="9233452" y="6356350"/>
            <a:ext cx="2743200" cy="365125"/>
          </a:xfrm>
        </p:spPr>
        <p:txBody>
          <a:bodyPr/>
          <a:lstStyle/>
          <a:p>
            <a:fld id="{77F4578E-AB0A-0846-B678-1CAEF8CF63B4}" type="slidenum">
              <a:rPr lang="en-US" smtClean="0"/>
              <a:t>90</a:t>
            </a:fld>
            <a:endParaRPr lang="en-US" dirty="0"/>
          </a:p>
        </p:txBody>
      </p:sp>
      <p:sp>
        <p:nvSpPr>
          <p:cNvPr id="5" name="Rectangle 4">
            <a:extLst>
              <a:ext uri="{FF2B5EF4-FFF2-40B4-BE49-F238E27FC236}">
                <a16:creationId xmlns:a16="http://schemas.microsoft.com/office/drawing/2014/main" id="{9A320503-4DFB-8F43-94D4-A9FF9B5A3647}"/>
              </a:ext>
            </a:extLst>
          </p:cNvPr>
          <p:cNvSpPr/>
          <p:nvPr/>
        </p:nvSpPr>
        <p:spPr>
          <a:xfrm>
            <a:off x="10972800" y="6356350"/>
            <a:ext cx="384313" cy="182562"/>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600609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7D7B8-FDDF-DE4F-B7B6-3205645D7777}"/>
              </a:ext>
            </a:extLst>
          </p:cNvPr>
          <p:cNvSpPr>
            <a:spLocks noGrp="1"/>
          </p:cNvSpPr>
          <p:nvPr>
            <p:ph type="title"/>
          </p:nvPr>
        </p:nvSpPr>
        <p:spPr>
          <a:xfrm>
            <a:off x="844826" y="-191467"/>
            <a:ext cx="10515600" cy="1325563"/>
          </a:xfrm>
        </p:spPr>
        <p:txBody>
          <a:bodyPr>
            <a:normAutofit/>
          </a:bodyPr>
          <a:lstStyle/>
          <a:p>
            <a:pPr algn="ctr"/>
            <a:r>
              <a:rPr lang="en-US" sz="4000" b="1" u="sng" dirty="0"/>
              <a:t>TAKEAWAYS</a:t>
            </a:r>
          </a:p>
        </p:txBody>
      </p:sp>
      <p:sp>
        <p:nvSpPr>
          <p:cNvPr id="3" name="Content Placeholder 2">
            <a:extLst>
              <a:ext uri="{FF2B5EF4-FFF2-40B4-BE49-F238E27FC236}">
                <a16:creationId xmlns:a16="http://schemas.microsoft.com/office/drawing/2014/main" id="{90102349-5A43-9341-AC44-E994C4A7F467}"/>
              </a:ext>
            </a:extLst>
          </p:cNvPr>
          <p:cNvSpPr>
            <a:spLocks noGrp="1"/>
          </p:cNvSpPr>
          <p:nvPr>
            <p:ph idx="1"/>
          </p:nvPr>
        </p:nvSpPr>
        <p:spPr>
          <a:xfrm>
            <a:off x="106017" y="821636"/>
            <a:ext cx="11993218" cy="5817704"/>
          </a:xfrm>
        </p:spPr>
        <p:txBody>
          <a:bodyPr>
            <a:normAutofit fontScale="55000" lnSpcReduction="20000"/>
          </a:bodyPr>
          <a:lstStyle/>
          <a:p>
            <a:r>
              <a:rPr lang="en-US" sz="3100" dirty="0"/>
              <a:t>The UC Davis Noise &amp; Emissions Symposium is so </a:t>
            </a:r>
            <a:r>
              <a:rPr lang="en-US" sz="3100" b="1" dirty="0"/>
              <a:t>invaluable</a:t>
            </a:r>
            <a:r>
              <a:rPr lang="en-US" sz="3100" dirty="0"/>
              <a:t> to not only the stakeholder community but just as much so for airports and the entire aviation community.  Provides a wealth of information from experts and provides eye-opening information in regards to the workings of other airports and business,.  </a:t>
            </a:r>
          </a:p>
          <a:p>
            <a:r>
              <a:rPr lang="en-US" sz="3100" dirty="0"/>
              <a:t>Though Part 150/Noise Curfews are voluntary and not mandatory…there are quite a few GA and Commercial Airports that go beyond the minimum bar set by FAA regulations to work with their community (Naples/SEA)</a:t>
            </a:r>
          </a:p>
          <a:p>
            <a:r>
              <a:rPr lang="en-US" sz="3100" dirty="0"/>
              <a:t>UNLEADED FUEL – Other GA Airports and communities have successfully phased out Unleaded Fuel (Reid-Hillview) and other airports/aviation businesses are taking necessary action to switch to unleaded fuel without being pushed to do so.  (Naples/Sling Academy)</a:t>
            </a:r>
          </a:p>
          <a:p>
            <a:pPr lvl="1"/>
            <a:r>
              <a:rPr lang="en-US" sz="3100" dirty="0"/>
              <a:t>VNY has begun the process of offering unleaded but given the densely populated area, this should be one of the airport’s main priorities.  Especially given VNY ranked #7 among the nation’s highest reported lead emissions in NEI 2017.  And prop plane operations have only increased since 2017.  </a:t>
            </a:r>
          </a:p>
          <a:p>
            <a:r>
              <a:rPr lang="en-US" sz="3100" dirty="0"/>
              <a:t>Flight schools are vital and essential in regards to flight training and pilot shortage.  But in the same breath , Sling Academy is a great example of how a flight school listens to the impacted community and moves forward with the necessary steps to co-exist.</a:t>
            </a:r>
          </a:p>
          <a:p>
            <a:pPr lvl="1"/>
            <a:r>
              <a:rPr lang="en-US" sz="3100" dirty="0"/>
              <a:t>See above regarding Unleaded Fuel</a:t>
            </a:r>
          </a:p>
          <a:p>
            <a:pPr lvl="1"/>
            <a:r>
              <a:rPr lang="en-US" sz="3100" dirty="0"/>
              <a:t>Noise emissions</a:t>
            </a:r>
          </a:p>
          <a:p>
            <a:r>
              <a:rPr lang="en-US" sz="3100" dirty="0"/>
              <a:t>Many FAA Policies/Statutes were put in place in the 1960-1980s – </a:t>
            </a:r>
            <a:r>
              <a:rPr lang="en-US" sz="3100" b="1" dirty="0"/>
              <a:t>that is approx. 50 years ago </a:t>
            </a:r>
            <a:r>
              <a:rPr lang="en-US" sz="3100" dirty="0"/>
              <a:t>– a lot has changed regarding technology, aviation field since these policies/statutes were put in place - need to do be reviewed and REVISED based on this.  Too outdated in regards to current conditions.  </a:t>
            </a:r>
          </a:p>
          <a:p>
            <a:r>
              <a:rPr lang="en-US" sz="3100" dirty="0">
                <a:latin typeface="Helvetica" pitchFamily="2" charset="0"/>
              </a:rPr>
              <a:t>DNL / 65 dB may not be the best metric/threshold system to use with the changing of the times.</a:t>
            </a:r>
          </a:p>
          <a:p>
            <a:pPr lvl="1"/>
            <a:r>
              <a:rPr lang="en-US" sz="3100" dirty="0">
                <a:latin typeface="Helvetica" pitchFamily="2" charset="0"/>
              </a:rPr>
              <a:t>Other Metric/Threshold Options that may be more viable </a:t>
            </a:r>
          </a:p>
          <a:p>
            <a:r>
              <a:rPr lang="en-US" sz="3100" dirty="0"/>
              <a:t>FAA NOISE REVIEW POLICY REVIEW UPDATE</a:t>
            </a:r>
          </a:p>
          <a:p>
            <a:pPr lvl="1"/>
            <a:r>
              <a:rPr lang="en-US" sz="3100" dirty="0"/>
              <a:t>VNY and Burbank made the list of top 10 airports in the entire United States on Comments referencing specific airports (Not a good look in regards having a good handle on Noise Mitigation or healthy community relationship).  </a:t>
            </a:r>
          </a:p>
          <a:p>
            <a:pPr lvl="1"/>
            <a:r>
              <a:rPr lang="en-US" sz="3100" dirty="0"/>
              <a:t>Overwhelming comment consensus that DNL metric is not recommended as the best metric system in this day and age.</a:t>
            </a:r>
          </a:p>
          <a:p>
            <a:pPr lvl="1"/>
            <a:endParaRPr lang="en-US" dirty="0"/>
          </a:p>
        </p:txBody>
      </p:sp>
      <p:sp>
        <p:nvSpPr>
          <p:cNvPr id="4" name="Slide Number Placeholder 3">
            <a:extLst>
              <a:ext uri="{FF2B5EF4-FFF2-40B4-BE49-F238E27FC236}">
                <a16:creationId xmlns:a16="http://schemas.microsoft.com/office/drawing/2014/main" id="{7B690AD7-764B-8D47-80D4-FF69BC548242}"/>
              </a:ext>
            </a:extLst>
          </p:cNvPr>
          <p:cNvSpPr>
            <a:spLocks noGrp="1"/>
          </p:cNvSpPr>
          <p:nvPr>
            <p:ph type="sldNum" sz="quarter" idx="12"/>
          </p:nvPr>
        </p:nvSpPr>
        <p:spPr/>
        <p:txBody>
          <a:bodyPr/>
          <a:lstStyle/>
          <a:p>
            <a:fld id="{77F4578E-AB0A-0846-B678-1CAEF8CF63B4}" type="slidenum">
              <a:rPr lang="en-US" smtClean="0"/>
              <a:t>91</a:t>
            </a:fld>
            <a:endParaRPr lang="en-US"/>
          </a:p>
        </p:txBody>
      </p:sp>
    </p:spTree>
    <p:extLst>
      <p:ext uri="{BB962C8B-B14F-4D97-AF65-F5344CB8AC3E}">
        <p14:creationId xmlns:p14="http://schemas.microsoft.com/office/powerpoint/2010/main" val="410811017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18"/>
          <p:cNvSpPr txBox="1">
            <a:spLocks noGrp="1"/>
          </p:cNvSpPr>
          <p:nvPr>
            <p:ph type="ctrTitle"/>
          </p:nvPr>
        </p:nvSpPr>
        <p:spPr>
          <a:xfrm>
            <a:off x="1524000" y="-601615"/>
            <a:ext cx="9144000" cy="4453101"/>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Archivo"/>
              <a:buNone/>
            </a:pPr>
            <a:r>
              <a:rPr lang="en-US" dirty="0"/>
              <a:t>Appendix</a:t>
            </a:r>
            <a:endParaRPr dirty="0"/>
          </a:p>
        </p:txBody>
      </p:sp>
    </p:spTree>
    <p:extLst>
      <p:ext uri="{BB962C8B-B14F-4D97-AF65-F5344CB8AC3E}">
        <p14:creationId xmlns:p14="http://schemas.microsoft.com/office/powerpoint/2010/main" val="337959390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22"/>
          <p:cNvSpPr txBox="1">
            <a:spLocks noGrp="1"/>
          </p:cNvSpPr>
          <p:nvPr>
            <p:ph type="title"/>
          </p:nvPr>
        </p:nvSpPr>
        <p:spPr>
          <a:xfrm>
            <a:off x="838200" y="365126"/>
            <a:ext cx="10515600" cy="95917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0000"/>
              </a:buClr>
              <a:buSzPts val="3200"/>
              <a:buFont typeface="Archivo"/>
              <a:buNone/>
            </a:pPr>
            <a:r>
              <a:rPr lang="en-US" i="0" u="none" strike="noStrike" dirty="0">
                <a:solidFill>
                  <a:srgbClr val="000000"/>
                </a:solidFill>
              </a:rPr>
              <a:t>Steven Taber, Leech Tishman  </a:t>
            </a:r>
            <a:br>
              <a:rPr lang="en-US" dirty="0">
                <a:solidFill>
                  <a:srgbClr val="000000"/>
                </a:solidFill>
              </a:rPr>
            </a:br>
            <a:r>
              <a:rPr lang="en-US" sz="1800" dirty="0">
                <a:solidFill>
                  <a:srgbClr val="000000"/>
                </a:solidFill>
              </a:rPr>
              <a:t>Letter to Jefferson County Commissioners from Town of Superior Colorado 12/22/23</a:t>
            </a:r>
            <a:endParaRPr sz="1800" dirty="0"/>
          </a:p>
        </p:txBody>
      </p:sp>
      <p:sp>
        <p:nvSpPr>
          <p:cNvPr id="368" name="Google Shape;368;p22"/>
          <p:cNvSpPr txBox="1"/>
          <p:nvPr/>
        </p:nvSpPr>
        <p:spPr>
          <a:xfrm>
            <a:off x="816865" y="1379577"/>
            <a:ext cx="9509760" cy="5478423"/>
          </a:xfrm>
          <a:prstGeom prst="rect">
            <a:avLst/>
          </a:prstGeom>
          <a:noFill/>
          <a:ln>
            <a:noFill/>
          </a:ln>
        </p:spPr>
        <p:txBody>
          <a:bodyPr spcFirstLastPara="1" wrap="square" lIns="91425" tIns="45700" rIns="91425" bIns="45700" anchor="t" anchorCtr="0">
            <a:spAutoFit/>
          </a:bodyPr>
          <a:lstStyle/>
          <a:p>
            <a:pPr marL="0" marR="0" lvl="0" indent="-88900" algn="l" rtl="0">
              <a:spcBef>
                <a:spcPts val="0"/>
              </a:spcBef>
              <a:spcAft>
                <a:spcPts val="0"/>
              </a:spcAft>
              <a:buClr>
                <a:srgbClr val="000000"/>
              </a:buClr>
              <a:buSzPts val="1400"/>
              <a:buFont typeface="Calibri"/>
              <a:buAutoNum type="arabicPeriod"/>
            </a:pPr>
            <a:r>
              <a:rPr lang="en-US" sz="1400" b="0" i="0" u="none" strike="noStrike" dirty="0">
                <a:solidFill>
                  <a:srgbClr val="000000"/>
                </a:solidFill>
                <a:latin typeface="Roboto"/>
                <a:ea typeface="Roboto"/>
                <a:cs typeface="Roboto"/>
                <a:sym typeface="Roboto"/>
              </a:rPr>
              <a:t>ANCA does not apply to GA</a:t>
            </a:r>
            <a:endParaRPr dirty="0"/>
          </a:p>
          <a:p>
            <a:pPr marL="742950" marR="0" lvl="1" indent="-285750" algn="l" rtl="0">
              <a:spcBef>
                <a:spcPts val="0"/>
              </a:spcBef>
              <a:spcAft>
                <a:spcPts val="0"/>
              </a:spcAft>
              <a:buClr>
                <a:srgbClr val="000000"/>
              </a:buClr>
              <a:buSzPts val="1400"/>
              <a:buFont typeface="Arial"/>
              <a:buChar char="•"/>
            </a:pPr>
            <a:r>
              <a:rPr lang="en-US" sz="1400" b="0" i="1" u="none" strike="noStrike" cap="none" dirty="0">
                <a:solidFill>
                  <a:srgbClr val="000000"/>
                </a:solidFill>
                <a:latin typeface="Roboto"/>
                <a:ea typeface="Roboto"/>
                <a:cs typeface="Roboto"/>
                <a:sym typeface="Roboto"/>
              </a:rPr>
              <a:t>“Congress called for establishment of a national aviation noise policy, the phase out of “stage 2” aircraft, and the eventual phase out of “stage 3” aircraft. It also prohibited state and local governments from imposing “access restrictions” on stage 2 and stage 3 aircraft while they were being phased out. See 49 U.S.C. § 47524.”</a:t>
            </a:r>
            <a:endParaRPr dirty="0"/>
          </a:p>
          <a:p>
            <a:pPr marL="742950" marR="0" lvl="1" indent="-285750" algn="l" rtl="0">
              <a:spcBef>
                <a:spcPts val="0"/>
              </a:spcBef>
              <a:spcAft>
                <a:spcPts val="0"/>
              </a:spcAft>
              <a:buClr>
                <a:srgbClr val="000000"/>
              </a:buClr>
              <a:buSzPts val="1400"/>
              <a:buFont typeface="Arial"/>
              <a:buChar char="•"/>
            </a:pPr>
            <a:r>
              <a:rPr lang="en-US" sz="1400" b="0" i="1" u="none" strike="noStrike" cap="none" dirty="0">
                <a:solidFill>
                  <a:srgbClr val="000000"/>
                </a:solidFill>
                <a:latin typeface="Roboto"/>
                <a:ea typeface="Roboto"/>
                <a:cs typeface="Roboto"/>
                <a:sym typeface="Roboto"/>
              </a:rPr>
              <a:t>“The terms “stage 2” and “stage 3” aircraft apply primarily to larger, jet-powered civil aircraft over 75,000 pounds.”</a:t>
            </a:r>
            <a:endParaRPr dirty="0"/>
          </a:p>
          <a:p>
            <a:pPr marL="742950" marR="0" lvl="1" indent="-285750" algn="l" rtl="0">
              <a:spcBef>
                <a:spcPts val="0"/>
              </a:spcBef>
              <a:spcAft>
                <a:spcPts val="0"/>
              </a:spcAft>
              <a:buClr>
                <a:srgbClr val="000000"/>
              </a:buClr>
              <a:buSzPts val="1400"/>
              <a:buFont typeface="Arial"/>
              <a:buChar char="•"/>
            </a:pPr>
            <a:r>
              <a:rPr lang="en-US" sz="1400" b="0" i="0" u="none" strike="noStrike" cap="none" dirty="0">
                <a:solidFill>
                  <a:srgbClr val="000000"/>
                </a:solidFill>
                <a:latin typeface="Roboto"/>
                <a:ea typeface="Roboto"/>
                <a:cs typeface="Roboto"/>
                <a:sym typeface="Roboto"/>
              </a:rPr>
              <a:t>“</a:t>
            </a:r>
            <a:r>
              <a:rPr lang="en-US" sz="1400" b="0" i="1" u="none" strike="noStrike" cap="none" dirty="0">
                <a:solidFill>
                  <a:srgbClr val="000000"/>
                </a:solidFill>
                <a:latin typeface="Roboto"/>
                <a:ea typeface="Roboto"/>
                <a:cs typeface="Roboto"/>
                <a:sym typeface="Roboto"/>
              </a:rPr>
              <a:t>General aviation aircraft – small propeller-driven aircraft – have their own noise standards in 14 C.F.R., Part 36, Subpart F, but ANCA contains no prohibition against access restrictions for them either in the statute or in the regulations.”</a:t>
            </a:r>
            <a:endParaRPr sz="1400" b="0" i="0" u="none" strike="noStrike" cap="none" dirty="0">
              <a:solidFill>
                <a:srgbClr val="000000"/>
              </a:solidFill>
              <a:latin typeface="Roboto"/>
              <a:ea typeface="Roboto"/>
              <a:cs typeface="Roboto"/>
              <a:sym typeface="Roboto"/>
            </a:endParaRPr>
          </a:p>
          <a:p>
            <a:pPr marL="0" marR="0" lvl="0" indent="-88900" algn="l" rtl="0">
              <a:spcBef>
                <a:spcPts val="0"/>
              </a:spcBef>
              <a:spcAft>
                <a:spcPts val="0"/>
              </a:spcAft>
              <a:buClr>
                <a:srgbClr val="000000"/>
              </a:buClr>
              <a:buSzPts val="1400"/>
              <a:buFont typeface="Calibri"/>
              <a:buAutoNum type="arabicPeriod"/>
            </a:pPr>
            <a:r>
              <a:rPr lang="en-US" sz="1400" b="0" i="0" u="none" strike="noStrike" dirty="0">
                <a:solidFill>
                  <a:srgbClr val="000000"/>
                </a:solidFill>
                <a:latin typeface="Roboto"/>
                <a:ea typeface="Roboto"/>
                <a:cs typeface="Roboto"/>
                <a:sym typeface="Roboto"/>
              </a:rPr>
              <a:t>Landing fees are a legal and acceptable strategy</a:t>
            </a:r>
            <a:endParaRPr dirty="0"/>
          </a:p>
          <a:p>
            <a:pPr marL="742950" marR="0" lvl="1" indent="-285750" algn="l" rtl="0">
              <a:spcBef>
                <a:spcPts val="0"/>
              </a:spcBef>
              <a:spcAft>
                <a:spcPts val="0"/>
              </a:spcAft>
              <a:buClr>
                <a:srgbClr val="000000"/>
              </a:buClr>
              <a:buSzPts val="1400"/>
              <a:buFont typeface="Arial"/>
              <a:buChar char="•"/>
            </a:pPr>
            <a:r>
              <a:rPr lang="en-US" sz="1400" b="0" i="0" u="none" strike="noStrike" cap="none" dirty="0">
                <a:solidFill>
                  <a:srgbClr val="000000"/>
                </a:solidFill>
                <a:latin typeface="Roboto"/>
                <a:ea typeface="Roboto"/>
                <a:cs typeface="Roboto"/>
                <a:sym typeface="Roboto"/>
              </a:rPr>
              <a:t>Include landing fees as part of a Noise Compatibility Program</a:t>
            </a:r>
            <a:endParaRPr dirty="0"/>
          </a:p>
          <a:p>
            <a:pPr marL="742950" marR="0" lvl="1" indent="-285750" algn="l" rtl="0">
              <a:spcBef>
                <a:spcPts val="0"/>
              </a:spcBef>
              <a:spcAft>
                <a:spcPts val="0"/>
              </a:spcAft>
              <a:buClr>
                <a:srgbClr val="000000"/>
              </a:buClr>
              <a:buSzPts val="1400"/>
              <a:buFont typeface="Arial"/>
              <a:buChar char="•"/>
            </a:pPr>
            <a:r>
              <a:rPr lang="en-US" sz="1400" b="0" i="1" u="none" strike="noStrike" cap="none" dirty="0">
                <a:solidFill>
                  <a:srgbClr val="000000"/>
                </a:solidFill>
                <a:latin typeface="Roboto"/>
                <a:ea typeface="Roboto"/>
                <a:cs typeface="Roboto"/>
                <a:sym typeface="Roboto"/>
              </a:rPr>
              <a:t>“The decision to charge landing fees at a general aviation airport is within the authority of the airport owner/operator. Landing fees can vary widely depending on the airport’s size, location, and services provided.”</a:t>
            </a:r>
            <a:endParaRPr dirty="0"/>
          </a:p>
          <a:p>
            <a:pPr marL="0" marR="0" lvl="0" indent="-88900" algn="l" rtl="0">
              <a:spcBef>
                <a:spcPts val="0"/>
              </a:spcBef>
              <a:spcAft>
                <a:spcPts val="0"/>
              </a:spcAft>
              <a:buClr>
                <a:srgbClr val="000000"/>
              </a:buClr>
              <a:buSzPts val="1400"/>
              <a:buFont typeface="Calibri"/>
              <a:buAutoNum type="arabicPeriod"/>
            </a:pPr>
            <a:r>
              <a:rPr lang="en-US" sz="1400" b="0" i="0" u="none" strike="noStrike" dirty="0">
                <a:solidFill>
                  <a:srgbClr val="000000"/>
                </a:solidFill>
                <a:latin typeface="Roboto"/>
                <a:ea typeface="Roboto"/>
                <a:cs typeface="Roboto"/>
                <a:sym typeface="Roboto"/>
              </a:rPr>
              <a:t>Curfews might be possible at GA airports</a:t>
            </a:r>
            <a:endParaRPr dirty="0"/>
          </a:p>
          <a:p>
            <a:pPr marL="742950" marR="0" lvl="1" indent="-285750" algn="l" rtl="0">
              <a:spcBef>
                <a:spcPts val="0"/>
              </a:spcBef>
              <a:spcAft>
                <a:spcPts val="0"/>
              </a:spcAft>
              <a:buClr>
                <a:srgbClr val="000000"/>
              </a:buClr>
              <a:buSzPts val="1400"/>
              <a:buFont typeface="Arial"/>
              <a:buChar char="•"/>
            </a:pPr>
            <a:r>
              <a:rPr lang="en-US" sz="1400" b="0" i="0" u="none" strike="noStrike" cap="none" dirty="0">
                <a:solidFill>
                  <a:srgbClr val="000000"/>
                </a:solidFill>
                <a:latin typeface="Roboto"/>
                <a:ea typeface="Roboto"/>
                <a:cs typeface="Roboto"/>
                <a:sym typeface="Roboto"/>
              </a:rPr>
              <a:t>ANCA only for Stage 2 and Stage 3 (see above)</a:t>
            </a:r>
            <a:endParaRPr dirty="0"/>
          </a:p>
          <a:p>
            <a:pPr marL="742950" marR="0" lvl="1" indent="-285750" algn="l" rtl="0">
              <a:spcBef>
                <a:spcPts val="0"/>
              </a:spcBef>
              <a:spcAft>
                <a:spcPts val="0"/>
              </a:spcAft>
              <a:buClr>
                <a:srgbClr val="000000"/>
              </a:buClr>
              <a:buSzPts val="1400"/>
              <a:buFont typeface="Arial"/>
              <a:buChar char="•"/>
            </a:pPr>
            <a:r>
              <a:rPr lang="en-US" sz="1400" b="0" i="0" u="none" strike="noStrike" cap="none" dirty="0">
                <a:solidFill>
                  <a:srgbClr val="000000"/>
                </a:solidFill>
                <a:latin typeface="Roboto"/>
                <a:ea typeface="Roboto"/>
                <a:cs typeface="Roboto"/>
                <a:sym typeface="Roboto"/>
              </a:rPr>
              <a:t>Curfews for touch-and-go operations and local operations do not affect interstate commerce </a:t>
            </a:r>
            <a:endParaRPr dirty="0"/>
          </a:p>
          <a:p>
            <a:pPr marL="742950" marR="0" lvl="1" indent="-285750" algn="l" rtl="0">
              <a:spcBef>
                <a:spcPts val="0"/>
              </a:spcBef>
              <a:spcAft>
                <a:spcPts val="0"/>
              </a:spcAft>
              <a:buClr>
                <a:srgbClr val="000000"/>
              </a:buClr>
              <a:buSzPts val="1400"/>
              <a:buFont typeface="Arial"/>
              <a:buChar char="•"/>
            </a:pPr>
            <a:r>
              <a:rPr lang="en-US" sz="1400" b="0" i="1" u="none" strike="noStrike" cap="none" dirty="0">
                <a:solidFill>
                  <a:srgbClr val="000000"/>
                </a:solidFill>
                <a:latin typeface="Roboto"/>
                <a:ea typeface="Roboto"/>
                <a:cs typeface="Roboto"/>
                <a:sym typeface="Roboto"/>
              </a:rPr>
              <a:t>“FAA regulations specifically allow curfews to be included as part of an NCP. 14 C.F.R. § B150.7(b)(5)(v).”</a:t>
            </a:r>
            <a:endParaRPr dirty="0"/>
          </a:p>
          <a:p>
            <a:pPr marL="0" marR="0" lvl="0" indent="-88900" algn="l" rtl="0">
              <a:spcBef>
                <a:spcPts val="0"/>
              </a:spcBef>
              <a:spcAft>
                <a:spcPts val="0"/>
              </a:spcAft>
              <a:buClr>
                <a:srgbClr val="000000"/>
              </a:buClr>
              <a:buSzPts val="1400"/>
              <a:buFont typeface="Calibri"/>
              <a:buAutoNum type="arabicPeriod"/>
            </a:pPr>
            <a:r>
              <a:rPr lang="en-US" sz="1400" b="0" i="0" u="none" strike="noStrike" dirty="0">
                <a:solidFill>
                  <a:srgbClr val="000000"/>
                </a:solidFill>
                <a:latin typeface="Roboto"/>
                <a:ea typeface="Roboto"/>
                <a:cs typeface="Roboto"/>
                <a:sym typeface="Roboto"/>
              </a:rPr>
              <a:t>Airport owner/operator may restrict touch-and-go operations</a:t>
            </a:r>
            <a:endParaRPr dirty="0"/>
          </a:p>
          <a:p>
            <a:pPr marL="742950" marR="0" lvl="1" indent="-285750" algn="l" rtl="0">
              <a:spcBef>
                <a:spcPts val="0"/>
              </a:spcBef>
              <a:spcAft>
                <a:spcPts val="0"/>
              </a:spcAft>
              <a:buClr>
                <a:srgbClr val="000000"/>
              </a:buClr>
              <a:buSzPts val="1400"/>
              <a:buFont typeface="Arial"/>
              <a:buChar char="•"/>
            </a:pPr>
            <a:r>
              <a:rPr lang="en-US" sz="1400" b="0" i="0" u="none" strike="noStrike" cap="none" dirty="0">
                <a:solidFill>
                  <a:srgbClr val="000000"/>
                </a:solidFill>
                <a:latin typeface="Roboto"/>
                <a:ea typeface="Roboto"/>
                <a:cs typeface="Roboto"/>
                <a:sym typeface="Roboto"/>
              </a:rPr>
              <a:t>GA airports “</a:t>
            </a:r>
            <a:r>
              <a:rPr lang="en-US" sz="1400" b="0" i="1" u="none" strike="noStrike" cap="none" dirty="0">
                <a:solidFill>
                  <a:srgbClr val="000000"/>
                </a:solidFill>
                <a:latin typeface="Roboto"/>
                <a:ea typeface="Roboto"/>
                <a:cs typeface="Roboto"/>
                <a:sym typeface="Roboto"/>
              </a:rPr>
              <a:t>have the authority to establish operational rules and restrictions, including those related to touch-and-go operations”</a:t>
            </a:r>
            <a:endParaRPr sz="1400" b="0" i="0" u="none" strike="noStrike" cap="none" dirty="0">
              <a:solidFill>
                <a:srgbClr val="000000"/>
              </a:solidFill>
              <a:latin typeface="Roboto"/>
              <a:ea typeface="Roboto"/>
              <a:cs typeface="Roboto"/>
              <a:sym typeface="Roboto"/>
            </a:endParaRPr>
          </a:p>
          <a:p>
            <a:pPr marL="0" marR="0" lvl="0" indent="-88900" algn="l" rtl="0">
              <a:spcBef>
                <a:spcPts val="0"/>
              </a:spcBef>
              <a:spcAft>
                <a:spcPts val="0"/>
              </a:spcAft>
              <a:buClr>
                <a:srgbClr val="000000"/>
              </a:buClr>
              <a:buSzPts val="1400"/>
              <a:buFont typeface="Calibri"/>
              <a:buAutoNum type="arabicPeriod"/>
            </a:pPr>
            <a:r>
              <a:rPr lang="en-US" sz="1400" b="0" i="0" u="none" strike="noStrike" dirty="0">
                <a:solidFill>
                  <a:srgbClr val="000000"/>
                </a:solidFill>
                <a:latin typeface="Roboto"/>
                <a:ea typeface="Roboto"/>
                <a:cs typeface="Roboto"/>
                <a:sym typeface="Roboto"/>
              </a:rPr>
              <a:t>Using preferential runway is legal as part of noise abatement</a:t>
            </a:r>
            <a:endParaRPr dirty="0"/>
          </a:p>
          <a:p>
            <a:pPr marL="742950" marR="0" lvl="1" indent="-285750" algn="l" rtl="0">
              <a:spcBef>
                <a:spcPts val="0"/>
              </a:spcBef>
              <a:spcAft>
                <a:spcPts val="0"/>
              </a:spcAft>
              <a:buClr>
                <a:srgbClr val="000000"/>
              </a:buClr>
              <a:buSzPts val="1400"/>
              <a:buFont typeface="Arial"/>
              <a:buChar char="•"/>
            </a:pPr>
            <a:r>
              <a:rPr lang="en-US" sz="1400" b="0" i="1" u="none" strike="noStrike" cap="none" dirty="0">
                <a:solidFill>
                  <a:srgbClr val="000000"/>
                </a:solidFill>
                <a:latin typeface="Roboto"/>
                <a:ea typeface="Roboto"/>
                <a:cs typeface="Roboto"/>
                <a:sym typeface="Roboto"/>
              </a:rPr>
              <a:t>“Restriction is often implemented as part of a Noise Compatibility Program developed as part of a Part 150 study. See 14 C.F.R. § B150.7(b)(3).”</a:t>
            </a:r>
            <a:endParaRPr dirty="0"/>
          </a:p>
          <a:p>
            <a:pPr marL="0" marR="0" lvl="0" indent="0" algn="l" rtl="0">
              <a:spcBef>
                <a:spcPts val="1200"/>
              </a:spcBef>
              <a:spcAft>
                <a:spcPts val="0"/>
              </a:spcAft>
              <a:buNone/>
            </a:pPr>
            <a:endParaRPr sz="1800" dirty="0">
              <a:solidFill>
                <a:schemeClr val="dk1"/>
              </a:solidFill>
              <a:latin typeface="Calibri"/>
              <a:ea typeface="Calibri"/>
              <a:cs typeface="Calibri"/>
              <a:sym typeface="Calibri"/>
            </a:endParaRPr>
          </a:p>
        </p:txBody>
      </p:sp>
      <p:sp>
        <p:nvSpPr>
          <p:cNvPr id="3" name="Slide Number Placeholder 2">
            <a:extLst>
              <a:ext uri="{FF2B5EF4-FFF2-40B4-BE49-F238E27FC236}">
                <a16:creationId xmlns:a16="http://schemas.microsoft.com/office/drawing/2014/main" id="{C8612AC6-0738-9148-9159-988A9922AA0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93</a:t>
            </a:fld>
            <a:endParaRPr lang="en-US" dirty="0"/>
          </a:p>
        </p:txBody>
      </p:sp>
    </p:spTree>
    <p:extLst>
      <p:ext uri="{BB962C8B-B14F-4D97-AF65-F5344CB8AC3E}">
        <p14:creationId xmlns:p14="http://schemas.microsoft.com/office/powerpoint/2010/main" val="347872345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19"/>
          <p:cNvSpPr txBox="1">
            <a:spLocks noGrp="1"/>
          </p:cNvSpPr>
          <p:nvPr>
            <p:ph type="title"/>
          </p:nvPr>
        </p:nvSpPr>
        <p:spPr>
          <a:xfrm>
            <a:off x="838200" y="365126"/>
            <a:ext cx="10515600" cy="95917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Font typeface="Archivo"/>
              <a:buNone/>
            </a:pPr>
            <a:r>
              <a:rPr lang="en-US" dirty="0"/>
              <a:t>Aviation Noise and Capacity Act (1990)</a:t>
            </a:r>
            <a:endParaRPr dirty="0"/>
          </a:p>
        </p:txBody>
      </p:sp>
      <p:sp>
        <p:nvSpPr>
          <p:cNvPr id="333" name="Google Shape;333;p19"/>
          <p:cNvSpPr txBox="1"/>
          <p:nvPr/>
        </p:nvSpPr>
        <p:spPr>
          <a:xfrm>
            <a:off x="838200" y="1773936"/>
            <a:ext cx="9604248" cy="369331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dirty="0">
                <a:solidFill>
                  <a:srgbClr val="000000"/>
                </a:solidFill>
                <a:latin typeface="Roboto"/>
                <a:ea typeface="Roboto"/>
                <a:cs typeface="Roboto"/>
                <a:sym typeface="Roboto"/>
              </a:rPr>
              <a:t>“</a:t>
            </a:r>
            <a:r>
              <a:rPr lang="en-US" sz="1800" b="0" i="1" u="none" strike="noStrike" dirty="0">
                <a:solidFill>
                  <a:srgbClr val="000000"/>
                </a:solidFill>
                <a:latin typeface="Roboto"/>
                <a:ea typeface="Roboto"/>
                <a:cs typeface="Roboto"/>
                <a:sym typeface="Roboto"/>
              </a:rPr>
              <a:t>Congress enacted ANCA (P.L. 101-508) in 1990, during a time when airlines and the aviation industry complained that community noise concerns led to “uncoordinated and inconsistent restrictions on aviation” that, the industry asserted, were impeding the nation’s airport system. The emphasis was on scheduled service and the airlines’ access to airports anytime they needed. Because of intense lobbying, Congress called for establishment of a national aviation noise policy, the phase out of “stage 2” aircraft, and the eventual phase out of “stage 3” aircraft. It also prohibited state and local governments from imposing “access restrictions” on stage 2 and stage 3 aircraft while they were being phased out. See 49 U.S.C. § 47524.</a:t>
            </a:r>
            <a:r>
              <a:rPr lang="en-US" sz="1800" b="0" i="0" u="none" strike="noStrike" dirty="0">
                <a:solidFill>
                  <a:srgbClr val="000000"/>
                </a:solidFill>
                <a:latin typeface="Roboto"/>
                <a:ea typeface="Roboto"/>
                <a:cs typeface="Roboto"/>
                <a:sym typeface="Roboto"/>
              </a:rPr>
              <a:t>”</a:t>
            </a:r>
            <a:endParaRPr sz="1800" b="0" i="0" u="none" strike="noStrike" dirty="0">
              <a:solidFill>
                <a:srgbClr val="000000"/>
              </a:solidFill>
              <a:latin typeface="Roboto"/>
              <a:ea typeface="Roboto"/>
              <a:cs typeface="Roboto"/>
              <a:sym typeface="Roboto"/>
            </a:endParaRPr>
          </a:p>
          <a:p>
            <a:pPr marL="0" marR="0" lvl="0" indent="0" algn="l" rtl="0">
              <a:spcBef>
                <a:spcPts val="0"/>
              </a:spcBef>
              <a:spcAft>
                <a:spcPts val="0"/>
              </a:spcAft>
              <a:buNone/>
            </a:pPr>
            <a:br>
              <a:rPr lang="en-US" sz="1800" b="0" i="0" u="none" strike="noStrike" dirty="0">
                <a:solidFill>
                  <a:srgbClr val="000000"/>
                </a:solidFill>
                <a:latin typeface="Calibri"/>
                <a:ea typeface="Calibri"/>
                <a:cs typeface="Calibri"/>
                <a:sym typeface="Calibri"/>
              </a:rPr>
            </a:br>
            <a:r>
              <a:rPr lang="en-US" sz="1800" b="0" i="1" u="none" strike="noStrike" dirty="0">
                <a:solidFill>
                  <a:srgbClr val="000000"/>
                </a:solidFill>
                <a:latin typeface="Arial"/>
                <a:ea typeface="Arial"/>
                <a:cs typeface="Arial"/>
                <a:sym typeface="Arial"/>
              </a:rPr>
              <a:t> </a:t>
            </a:r>
            <a:endParaRPr sz="1800" b="0" i="0" u="none" strike="noStrike" dirty="0">
              <a:solidFill>
                <a:srgbClr val="000000"/>
              </a:solidFill>
              <a:latin typeface="Calibri"/>
              <a:ea typeface="Calibri"/>
              <a:cs typeface="Calibri"/>
              <a:sym typeface="Calibri"/>
            </a:endParaRPr>
          </a:p>
          <a:p>
            <a:pPr marL="0" marR="0" lvl="0" indent="0" algn="l" rtl="0">
              <a:spcBef>
                <a:spcPts val="0"/>
              </a:spcBef>
              <a:spcAft>
                <a:spcPts val="0"/>
              </a:spcAft>
              <a:buNone/>
            </a:pPr>
            <a:br>
              <a:rPr lang="en-US" sz="1800" b="0" i="0" u="none" strike="noStrike" dirty="0">
                <a:solidFill>
                  <a:srgbClr val="000000"/>
                </a:solidFill>
                <a:latin typeface="Calibri"/>
                <a:ea typeface="Calibri"/>
                <a:cs typeface="Calibri"/>
                <a:sym typeface="Calibri"/>
              </a:rPr>
            </a:br>
            <a:br>
              <a:rPr lang="en-US" sz="1800" b="0" i="0" u="none" strike="noStrike" dirty="0">
                <a:solidFill>
                  <a:srgbClr val="000000"/>
                </a:solidFill>
                <a:latin typeface="Calibri"/>
                <a:ea typeface="Calibri"/>
                <a:cs typeface="Calibri"/>
                <a:sym typeface="Calibri"/>
              </a:rPr>
            </a:br>
            <a:endParaRPr sz="1800" dirty="0">
              <a:solidFill>
                <a:schemeClr val="dk1"/>
              </a:solidFill>
              <a:latin typeface="Calibri"/>
              <a:ea typeface="Calibri"/>
              <a:cs typeface="Calibri"/>
              <a:sym typeface="Calibri"/>
            </a:endParaRPr>
          </a:p>
        </p:txBody>
      </p:sp>
      <p:sp>
        <p:nvSpPr>
          <p:cNvPr id="2" name="Slide Number Placeholder 1">
            <a:extLst>
              <a:ext uri="{FF2B5EF4-FFF2-40B4-BE49-F238E27FC236}">
                <a16:creationId xmlns:a16="http://schemas.microsoft.com/office/drawing/2014/main" id="{23D17E08-7F3A-7743-85A5-9D60BA2DD14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94</a:t>
            </a:fld>
            <a:endParaRPr lang="en-US" dirty="0"/>
          </a:p>
        </p:txBody>
      </p:sp>
    </p:spTree>
    <p:extLst>
      <p:ext uri="{BB962C8B-B14F-4D97-AF65-F5344CB8AC3E}">
        <p14:creationId xmlns:p14="http://schemas.microsoft.com/office/powerpoint/2010/main" val="11079148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2808</TotalTime>
  <Words>11305</Words>
  <Application>Microsoft Macintosh PowerPoint</Application>
  <PresentationFormat>Widescreen</PresentationFormat>
  <Paragraphs>985</Paragraphs>
  <Slides>94</Slides>
  <Notes>29</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94</vt:i4>
      </vt:variant>
    </vt:vector>
  </HeadingPairs>
  <TitlesOfParts>
    <vt:vector size="108" baseType="lpstr">
      <vt:lpstr>Archivo</vt:lpstr>
      <vt:lpstr>Arial</vt:lpstr>
      <vt:lpstr>Britannic Bold</vt:lpstr>
      <vt:lpstr>Calibri</vt:lpstr>
      <vt:lpstr>Calibri Light</vt:lpstr>
      <vt:lpstr>Helvetica</vt:lpstr>
      <vt:lpstr>Noto Sans Symbols</vt:lpstr>
      <vt:lpstr>Raleway</vt:lpstr>
      <vt:lpstr>Raleway heavy</vt:lpstr>
      <vt:lpstr>Roboto</vt:lpstr>
      <vt:lpstr>System Font Regular</vt:lpstr>
      <vt:lpstr>Times New Roman</vt:lpstr>
      <vt:lpstr>Trebuchet MS</vt:lpstr>
      <vt:lpstr>Office Theme</vt:lpstr>
      <vt:lpstr>PowerPoint Presentation</vt:lpstr>
      <vt:lpstr>TABLE OF CONTENTS​ </vt:lpstr>
      <vt:lpstr>SESSION ONE   Community Engagement:  ​ Best Practices and Innovative Approaches</vt:lpstr>
      <vt:lpstr>SESSION ONE (Cont’d) The SEA Stakeholder Advisory Round Table:  Focusing on the Art of the Possible</vt:lpstr>
      <vt:lpstr>PowerPoint Presentation</vt:lpstr>
      <vt:lpstr>Don Scata | Federal Aviation Administration (FAA)  Darlene Yaplee | Aviation-Impacted Communities Alliance (AICA)</vt:lpstr>
      <vt:lpstr>PowerPoint Presentation</vt:lpstr>
      <vt:lpstr>SESSION TWO Reframing Community Exposures to Better Capture Aviation Related Health Effects​ </vt:lpstr>
      <vt:lpstr>SESSION TWO (Cont’d)</vt:lpstr>
      <vt:lpstr>SESSION TWO (Cont’d)</vt:lpstr>
      <vt:lpstr> Is DNL the correct metric for aircraft noise?</vt:lpstr>
      <vt:lpstr>Other metrics for aviation noise</vt:lpstr>
      <vt:lpstr>SESSION THREE Beyond the Part 150 – Finding Noise Abatement Solutions</vt:lpstr>
      <vt:lpstr>BEYOND  PART 150</vt:lpstr>
      <vt:lpstr>UNLEADED FUEL / UL 94</vt:lpstr>
      <vt:lpstr>PowerPoint Presentation</vt:lpstr>
      <vt:lpstr>PowerPoint Presentation</vt:lpstr>
      <vt:lpstr>REGION  </vt:lpstr>
      <vt:lpstr>PowerPoint Presentation</vt:lpstr>
      <vt:lpstr>A Regional Approach to Addressing Airplane Noise and Emissions Concerns Matt Liknaitzky, Sling Pilot Academy</vt:lpstr>
      <vt:lpstr>Quiet(er) Airplanes:</vt:lpstr>
      <vt:lpstr>Low Emissions Rotax 912iS: Only 3.5 GPH of Unleaded Gasoline </vt:lpstr>
      <vt:lpstr>Community Engagement: Voluntary Letter of Agreement</vt:lpstr>
      <vt:lpstr>This Issue is Regional:  We Need to Approach it Regionally </vt:lpstr>
      <vt:lpstr>Conclusion Cont:  Pilot Education:  Fly Friendly SoCAL</vt:lpstr>
      <vt:lpstr>Acoustic Research &amp; Development</vt:lpstr>
      <vt:lpstr>Acoustic Research &amp; Development</vt:lpstr>
      <vt:lpstr>Acoustic Research &amp; Development</vt:lpstr>
      <vt:lpstr>Acoustic Research &amp; Development</vt:lpstr>
      <vt:lpstr>PowerPoint Presentation</vt:lpstr>
      <vt:lpstr>BEST PRACTICE:  APF Detailed and Transparent Reports, FQP Violations Follow-Up and Reasons       </vt:lpstr>
      <vt:lpstr>PowerPoint Presentation</vt:lpstr>
      <vt:lpstr>PowerPoint Presentation</vt:lpstr>
      <vt:lpstr>Robust Community-Oriented FQP</vt:lpstr>
      <vt:lpstr>Robust Community-Oriented FQP Cont.</vt:lpstr>
      <vt:lpstr>Does Your FQP Adequately Address Community Impacts? </vt:lpstr>
      <vt:lpstr>SESSION FOUR Perspectives on Environmental Impacts and Environmental Justice</vt:lpstr>
      <vt:lpstr>SESSION FIVE Conquering Regional Air Transportation with a Reduced Noise Footprint (AAM)</vt:lpstr>
      <vt:lpstr>FBO &amp; AIRPORT INFRASTRUCTURE PREPARING FOR ELECTRIC AVIATION </vt:lpstr>
      <vt:lpstr>TIMELINE</vt:lpstr>
      <vt:lpstr>TIMELINE CONT.</vt:lpstr>
      <vt:lpstr>CHARGING INFRATRUCTURE | NEAR TERM</vt:lpstr>
      <vt:lpstr>LANDING &amp; PARKING| NEAR TERM   </vt:lpstr>
      <vt:lpstr>LANDING &amp; PARKING| NEAR TERM CONT.  </vt:lpstr>
      <vt:lpstr>SESSION FIVE (Cont’d)</vt:lpstr>
      <vt:lpstr>Investigating &amp; Guiding Outcomes for Advanced Air Mobility (AAM)  Matt Friedman, Caltrans Aeronautics Program</vt:lpstr>
      <vt:lpstr>PowerPoint Presentation</vt:lpstr>
      <vt:lpstr>SESSION SIX Innovative Strategies for Quantifying and Communicating Aviation Noise Impacts</vt:lpstr>
      <vt:lpstr>A Tactical Approach to Mitigating Aircraft Noise Through Collaboration and Use of New Noise Metrics</vt:lpstr>
      <vt:lpstr>PowerPoint Presentation</vt:lpstr>
      <vt:lpstr>Representing Aircraft Noise Impacts A Community Perspective  Marie-Jo Fremont - Co-founder, Concerned Residents of Palo Alto, CA </vt:lpstr>
      <vt:lpstr>Takeaways on current representation of noise impacts</vt:lpstr>
      <vt:lpstr>How do communities experience aircraft noise?</vt:lpstr>
      <vt:lpstr>N-Above-Ambient: a community-centric metric</vt:lpstr>
      <vt:lpstr>Why use TNI instead of DNL </vt:lpstr>
      <vt:lpstr>Acronyms and definitions</vt:lpstr>
      <vt:lpstr>SESSION SEVEN Climate Change &amp; Aviation</vt:lpstr>
      <vt:lpstr>SESSION EIGHT Measuring and Modeling Air Quality Emissions</vt:lpstr>
      <vt:lpstr>SESSION NINE/ KEYNOTE SPEAKER Leaded Aviation Gasoline Exposure Risk in San Jose, CA​ Cindy Chavez, Santa Clara County Board of Supervisors, District 2 Representative</vt:lpstr>
      <vt:lpstr>Concerns from residents</vt:lpstr>
      <vt:lpstr>Why a lead study?</vt:lpstr>
      <vt:lpstr>Lead study: Released August 3, 2021</vt:lpstr>
      <vt:lpstr>Lead Study Findings</vt:lpstr>
      <vt:lpstr>Switch to unleaded avgas</vt:lpstr>
      <vt:lpstr>SESSION TEN/KEYNOTE SPEAKER Working Together on Land Use Compatibility​ Peter Kirsch, Kaplan Kirsch &amp; Rockwell</vt:lpstr>
      <vt:lpstr>More History </vt:lpstr>
      <vt:lpstr>Important distinctions</vt:lpstr>
      <vt:lpstr>DNL and 65 dB: the reality</vt:lpstr>
      <vt:lpstr>At another inflection point (2020s)</vt:lpstr>
      <vt:lpstr>Neighborhood Environmental Survey</vt:lpstr>
      <vt:lpstr>PowerPoint Presentation</vt:lpstr>
      <vt:lpstr>Where Do We Go From Here?</vt:lpstr>
      <vt:lpstr>1.  Accept that not all communities are alike</vt:lpstr>
      <vt:lpstr>2.  Take responsibility for real land use planning </vt:lpstr>
      <vt:lpstr>3.  Recognize that noise energy (decibels) is not the only way to report noise impacts</vt:lpstr>
      <vt:lpstr>4.  Accept limited inefficiencies in the balancing</vt:lpstr>
      <vt:lpstr>5.  Adopt a true shared responsibility</vt:lpstr>
      <vt:lpstr>Selected Sources</vt:lpstr>
      <vt:lpstr>SESSION 11 Noise Policy Review Update​:  Current Status and Next Steps Adam Scholten, FAA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TAKEAWAYS</vt:lpstr>
      <vt:lpstr>Appendix</vt:lpstr>
      <vt:lpstr>Steven Taber, Leech Tishman   Letter to Jefferson County Commissioners from Town of Superior Colorado 12/22/23</vt:lpstr>
      <vt:lpstr>Aviation Noise and Capacity Act (1990)</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Alicia Avery</dc:creator>
  <cp:lastModifiedBy>Alicia Avery</cp:lastModifiedBy>
  <cp:revision>140</cp:revision>
  <dcterms:created xsi:type="dcterms:W3CDTF">2024-03-31T02:18:35Z</dcterms:created>
  <dcterms:modified xsi:type="dcterms:W3CDTF">2024-04-02T01:50:04Z</dcterms:modified>
</cp:coreProperties>
</file>